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54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0211-B7AD-4ABC-AB02-C88431200A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A5C80-9FFE-4E3A-8B7F-B4D1C6CFB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E2EBE-D7D9-44AB-A704-9DC749E404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5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E2EBE-D7D9-44AB-A704-9DC749E404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3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E2EBE-D7D9-44AB-A704-9DC749E404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2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E2EBE-D7D9-44AB-A704-9DC749E404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8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E2EBE-D7D9-44AB-A704-9DC749E404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7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3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8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6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7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6568-722E-4260-8A37-0FF1B424F21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0BC1-56D4-414C-B854-0BE749BE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30" y="-304800"/>
            <a:ext cx="6172200" cy="1524000"/>
          </a:xfrm>
        </p:spPr>
        <p:txBody>
          <a:bodyPr>
            <a:normAutofit/>
          </a:bodyPr>
          <a:lstStyle/>
          <a:p>
            <a:r>
              <a:rPr lang="en-US" sz="2800" dirty="0"/>
              <a:t>Direct Objects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562544"/>
              </p:ext>
            </p:extLst>
          </p:nvPr>
        </p:nvGraphicFramePr>
        <p:xfrm>
          <a:off x="1365130" y="685800"/>
          <a:ext cx="4114800" cy="238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Me, m’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Te</a:t>
                      </a:r>
                      <a:r>
                        <a:rPr lang="en-US" sz="1600" dirty="0"/>
                        <a:t>, 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Le,</a:t>
                      </a:r>
                      <a:r>
                        <a:rPr lang="en-US" sz="1600" baseline="0" dirty="0"/>
                        <a:t> l’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Him,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/>
                        <a:t>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La, l’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Her,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600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Vous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 err="1"/>
                        <a:t>Ils</a:t>
                      </a:r>
                      <a:r>
                        <a:rPr lang="en-US" sz="1600" dirty="0"/>
                        <a:t>/ </a:t>
                      </a:r>
                      <a:r>
                        <a:rPr lang="en-US" sz="1600" dirty="0" err="1"/>
                        <a:t>elles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3048000"/>
            <a:ext cx="5867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Direct object’s answer the question s “Who?” or “what?”</a:t>
            </a:r>
          </a:p>
          <a:p>
            <a:endParaRPr lang="en-US" dirty="0"/>
          </a:p>
          <a:p>
            <a:r>
              <a:rPr lang="en-US" dirty="0"/>
              <a:t>WHAT			WHO</a:t>
            </a:r>
          </a:p>
          <a:p>
            <a:r>
              <a:rPr lang="en-US" dirty="0"/>
              <a:t>I see the car.		We watch Ramsey.</a:t>
            </a:r>
          </a:p>
          <a:p>
            <a:r>
              <a:rPr lang="en-US" dirty="0"/>
              <a:t>I see what? The car. 	We watch who? Ramsey.</a:t>
            </a:r>
          </a:p>
          <a:p>
            <a:endParaRPr lang="en-US" dirty="0"/>
          </a:p>
          <a:p>
            <a:r>
              <a:rPr lang="en-US" dirty="0"/>
              <a:t>Subject + Verb + DO</a:t>
            </a:r>
          </a:p>
          <a:p>
            <a:endParaRPr lang="en-US" dirty="0"/>
          </a:p>
          <a:p>
            <a:r>
              <a:rPr lang="en-US" dirty="0"/>
              <a:t>I + see + </a:t>
            </a:r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/>
              <a:t>car</a:t>
            </a:r>
            <a:r>
              <a:rPr lang="en-US" dirty="0"/>
              <a:t>		We + watch + </a:t>
            </a:r>
            <a:r>
              <a:rPr lang="en-US" b="1" dirty="0"/>
              <a:t>Ramsey</a:t>
            </a:r>
            <a:r>
              <a:rPr lang="en-US" dirty="0"/>
              <a:t>.</a:t>
            </a:r>
          </a:p>
          <a:p>
            <a:r>
              <a:rPr lang="en-US" dirty="0"/>
              <a:t>Je + </a:t>
            </a:r>
            <a:r>
              <a:rPr lang="en-US" dirty="0" err="1"/>
              <a:t>vois</a:t>
            </a:r>
            <a:r>
              <a:rPr lang="en-US" dirty="0"/>
              <a:t> + </a:t>
            </a:r>
            <a:r>
              <a:rPr lang="en-US" b="1" dirty="0"/>
              <a:t>la</a:t>
            </a:r>
            <a:r>
              <a:rPr lang="en-US" dirty="0"/>
              <a:t> </a:t>
            </a:r>
            <a:r>
              <a:rPr lang="en-US" b="1" dirty="0" err="1"/>
              <a:t>voiture</a:t>
            </a:r>
            <a:r>
              <a:rPr lang="en-US" dirty="0"/>
              <a:t>	Nous + </a:t>
            </a:r>
            <a:r>
              <a:rPr lang="en-US" dirty="0" err="1"/>
              <a:t>regardons</a:t>
            </a:r>
            <a:r>
              <a:rPr lang="en-US" dirty="0"/>
              <a:t> + </a:t>
            </a:r>
            <a:r>
              <a:rPr lang="en-US" b="1" dirty="0"/>
              <a:t>Ramsey</a:t>
            </a:r>
            <a:r>
              <a:rPr lang="en-US" dirty="0"/>
              <a:t>.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Choose the direct object pronouns that replaces the DO noun (la </a:t>
            </a:r>
            <a:r>
              <a:rPr lang="en-US" dirty="0" err="1"/>
              <a:t>voiture</a:t>
            </a:r>
            <a:r>
              <a:rPr lang="en-US" dirty="0"/>
              <a:t> = la and Ramsey = </a:t>
            </a:r>
            <a:r>
              <a:rPr lang="en-US" dirty="0" err="1"/>
              <a:t>il</a:t>
            </a:r>
            <a:r>
              <a:rPr lang="en-US" dirty="0"/>
              <a:t> = le)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pronoun goes before the verb it is linked to</a:t>
            </a:r>
          </a:p>
          <a:p>
            <a:endParaRPr lang="en-US" dirty="0"/>
          </a:p>
          <a:p>
            <a:r>
              <a:rPr lang="en-US" dirty="0"/>
              <a:t>Subject + DO + Verb	</a:t>
            </a:r>
          </a:p>
          <a:p>
            <a:r>
              <a:rPr lang="en-US" dirty="0"/>
              <a:t>I see the </a:t>
            </a:r>
            <a:r>
              <a:rPr lang="en-US" b="1" dirty="0"/>
              <a:t>car</a:t>
            </a:r>
            <a:r>
              <a:rPr lang="en-US" dirty="0"/>
              <a:t>.		We watch </a:t>
            </a:r>
            <a:r>
              <a:rPr lang="en-US" b="1" dirty="0"/>
              <a:t>Ramsey</a:t>
            </a:r>
            <a:r>
              <a:rPr lang="en-US" dirty="0"/>
              <a:t>	</a:t>
            </a:r>
          </a:p>
          <a:p>
            <a:r>
              <a:rPr lang="en-US" dirty="0"/>
              <a:t>I see </a:t>
            </a:r>
            <a:r>
              <a:rPr lang="en-US" b="1" dirty="0"/>
              <a:t>it</a:t>
            </a:r>
            <a:r>
              <a:rPr lang="en-US" dirty="0"/>
              <a:t>.			We watch </a:t>
            </a:r>
            <a:r>
              <a:rPr lang="en-US" b="1" dirty="0"/>
              <a:t>him</a:t>
            </a:r>
            <a:r>
              <a:rPr lang="en-US" dirty="0"/>
              <a:t>.	</a:t>
            </a:r>
          </a:p>
          <a:p>
            <a:r>
              <a:rPr lang="en-US" dirty="0"/>
              <a:t>I </a:t>
            </a:r>
            <a:r>
              <a:rPr lang="en-US" b="1" dirty="0"/>
              <a:t>it</a:t>
            </a:r>
            <a:r>
              <a:rPr lang="en-US" dirty="0"/>
              <a:t> see			We </a:t>
            </a:r>
            <a:r>
              <a:rPr lang="en-US" b="1" dirty="0"/>
              <a:t>him</a:t>
            </a:r>
            <a:r>
              <a:rPr lang="en-US" dirty="0"/>
              <a:t> watch. 		</a:t>
            </a:r>
          </a:p>
          <a:p>
            <a:r>
              <a:rPr lang="en-US" dirty="0"/>
              <a:t>Je + </a:t>
            </a:r>
            <a:r>
              <a:rPr lang="en-US" b="1" dirty="0"/>
              <a:t>la</a:t>
            </a:r>
            <a:r>
              <a:rPr lang="en-US" dirty="0"/>
              <a:t> + </a:t>
            </a:r>
            <a:r>
              <a:rPr lang="en-US" dirty="0" err="1"/>
              <a:t>vois</a:t>
            </a:r>
            <a:r>
              <a:rPr lang="en-US" dirty="0"/>
              <a:t>		Nous + </a:t>
            </a:r>
            <a:r>
              <a:rPr lang="en-US" b="1" dirty="0"/>
              <a:t>le</a:t>
            </a:r>
            <a:r>
              <a:rPr lang="en-US" dirty="0"/>
              <a:t> + </a:t>
            </a:r>
            <a:r>
              <a:rPr lang="en-US" dirty="0" err="1"/>
              <a:t>regardons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BA21-5A26-4F24-8B97-1D39C7DAFC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4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6172200" cy="1524000"/>
          </a:xfrm>
        </p:spPr>
        <p:txBody>
          <a:bodyPr>
            <a:normAutofit/>
          </a:bodyPr>
          <a:lstStyle/>
          <a:p>
            <a:r>
              <a:rPr lang="en-US" sz="2800" dirty="0"/>
              <a:t>Indirect objects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46653"/>
              </p:ext>
            </p:extLst>
          </p:nvPr>
        </p:nvGraphicFramePr>
        <p:xfrm>
          <a:off x="304800" y="762000"/>
          <a:ext cx="6172200" cy="2966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Moi</a:t>
                      </a:r>
                      <a:r>
                        <a:rPr lang="en-US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Me, m’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Toi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Te</a:t>
                      </a:r>
                      <a:r>
                        <a:rPr lang="en-US" b="0" dirty="0"/>
                        <a:t>, 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Lui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To him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555" y="3810000"/>
            <a:ext cx="6248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Indirect objects answer the question “TO whom?”</a:t>
            </a:r>
          </a:p>
          <a:p>
            <a:r>
              <a:rPr lang="en-US" dirty="0"/>
              <a:t>They are used for </a:t>
            </a:r>
            <a:r>
              <a:rPr lang="en-US" b="1" dirty="0"/>
              <a:t>people</a:t>
            </a:r>
            <a:r>
              <a:rPr lang="en-US" dirty="0"/>
              <a:t> only!</a:t>
            </a:r>
          </a:p>
          <a:p>
            <a:r>
              <a:rPr lang="en-US" b="1" dirty="0"/>
              <a:t>*Use only when you see à, au, or aux before the person!</a:t>
            </a:r>
          </a:p>
          <a:p>
            <a:endParaRPr lang="en-US" b="1" dirty="0"/>
          </a:p>
          <a:p>
            <a:r>
              <a:rPr lang="en-US" dirty="0"/>
              <a:t>TO WHOM</a:t>
            </a:r>
          </a:p>
          <a:p>
            <a:r>
              <a:rPr lang="en-US" dirty="0"/>
              <a:t>She explains the lesson to me.		</a:t>
            </a:r>
          </a:p>
          <a:p>
            <a:r>
              <a:rPr lang="en-US" dirty="0"/>
              <a:t>She explains the lesson to whom? </a:t>
            </a:r>
            <a:r>
              <a:rPr lang="en-US" b="1" dirty="0"/>
              <a:t>To me. </a:t>
            </a:r>
          </a:p>
          <a:p>
            <a:endParaRPr lang="en-US" dirty="0"/>
          </a:p>
          <a:p>
            <a:r>
              <a:rPr lang="en-US" dirty="0"/>
              <a:t>You gave the chocolate to the students. </a:t>
            </a:r>
          </a:p>
          <a:p>
            <a:r>
              <a:rPr lang="en-US" dirty="0"/>
              <a:t>You gave the chocolate to whom? </a:t>
            </a:r>
            <a:r>
              <a:rPr lang="en-US" b="1" dirty="0"/>
              <a:t>To the students/to them.</a:t>
            </a:r>
          </a:p>
          <a:p>
            <a:endParaRPr lang="en-US" b="1" dirty="0"/>
          </a:p>
          <a:p>
            <a:r>
              <a:rPr lang="en-US" dirty="0"/>
              <a:t>Subject + Verb + (DO) + IO</a:t>
            </a:r>
          </a:p>
          <a:p>
            <a:endParaRPr lang="en-US" dirty="0"/>
          </a:p>
          <a:p>
            <a:r>
              <a:rPr lang="en-US" dirty="0"/>
              <a:t>She + explains +the lesson + </a:t>
            </a:r>
            <a:r>
              <a:rPr lang="en-US" b="1" dirty="0"/>
              <a:t>to me</a:t>
            </a:r>
          </a:p>
          <a:p>
            <a:r>
              <a:rPr lang="en-US" dirty="0"/>
              <a:t>Elle + </a:t>
            </a:r>
            <a:r>
              <a:rPr lang="en-US" dirty="0" err="1"/>
              <a:t>explique</a:t>
            </a:r>
            <a:r>
              <a:rPr lang="en-US" dirty="0"/>
              <a:t> + la </a:t>
            </a:r>
            <a:r>
              <a:rPr lang="en-US" dirty="0" err="1"/>
              <a:t>leçon</a:t>
            </a:r>
            <a:r>
              <a:rPr lang="en-US" dirty="0"/>
              <a:t> + </a:t>
            </a:r>
            <a:r>
              <a:rPr lang="en-US" b="1" dirty="0"/>
              <a:t>à </a:t>
            </a:r>
            <a:r>
              <a:rPr lang="en-US" b="1" dirty="0" err="1"/>
              <a:t>moi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You + gave + the chocolate + </a:t>
            </a:r>
            <a:r>
              <a:rPr lang="en-US" b="1" dirty="0"/>
              <a:t>to the students</a:t>
            </a:r>
          </a:p>
          <a:p>
            <a:r>
              <a:rPr lang="en-US" dirty="0" err="1"/>
              <a:t>Tu</a:t>
            </a:r>
            <a:r>
              <a:rPr lang="en-US" dirty="0"/>
              <a:t> + a </a:t>
            </a:r>
            <a:r>
              <a:rPr lang="en-US" dirty="0" err="1"/>
              <a:t>donné</a:t>
            </a:r>
            <a:r>
              <a:rPr lang="en-US" dirty="0"/>
              <a:t> + le </a:t>
            </a:r>
            <a:r>
              <a:rPr lang="en-US" dirty="0" err="1"/>
              <a:t>chocolat</a:t>
            </a:r>
            <a:r>
              <a:rPr lang="en-US" dirty="0"/>
              <a:t> + </a:t>
            </a:r>
            <a:r>
              <a:rPr lang="en-US" b="1" dirty="0"/>
              <a:t>aux </a:t>
            </a:r>
            <a:r>
              <a:rPr lang="en-US" b="1" dirty="0" err="1"/>
              <a:t>etudiants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BA21-5A26-4F24-8B97-1D39C7DAFC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0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524000"/>
          </a:xfrm>
        </p:spPr>
        <p:txBody>
          <a:bodyPr>
            <a:normAutofit/>
          </a:bodyPr>
          <a:lstStyle/>
          <a:p>
            <a:r>
              <a:rPr lang="en-US" sz="2800" dirty="0"/>
              <a:t>Indirect Objects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Again, choose the direct object pronouns that replaces the DO noun (to me = me and to the students = to them = </a:t>
            </a:r>
            <a:r>
              <a:rPr lang="en-US" dirty="0" err="1"/>
              <a:t>leur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pronoun still goes before the verb it is linked to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+ IO + Verb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explains the lesson to me.</a:t>
            </a:r>
          </a:p>
          <a:p>
            <a:pPr marL="0" indent="0">
              <a:buNone/>
            </a:pPr>
            <a:r>
              <a:rPr lang="en-US" dirty="0"/>
              <a:t>“She to me explains the lesson.”</a:t>
            </a:r>
          </a:p>
          <a:p>
            <a:pPr marL="0" indent="0">
              <a:buNone/>
            </a:pPr>
            <a:r>
              <a:rPr lang="en-US" dirty="0"/>
              <a:t>Elle + </a:t>
            </a:r>
            <a:r>
              <a:rPr lang="en-US" b="1" dirty="0"/>
              <a:t>me</a:t>
            </a:r>
            <a:r>
              <a:rPr lang="en-US" dirty="0"/>
              <a:t> + </a:t>
            </a:r>
            <a:r>
              <a:rPr lang="en-US" dirty="0" err="1"/>
              <a:t>explique</a:t>
            </a:r>
            <a:r>
              <a:rPr lang="en-US" dirty="0"/>
              <a:t> + la </a:t>
            </a:r>
            <a:r>
              <a:rPr lang="en-US" dirty="0" err="1"/>
              <a:t>leçon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b="1" dirty="0" err="1"/>
              <a:t>m’</a:t>
            </a:r>
            <a:r>
              <a:rPr lang="en-US" dirty="0" err="1"/>
              <a:t>explique</a:t>
            </a:r>
            <a:r>
              <a:rPr lang="en-US" dirty="0"/>
              <a:t> la </a:t>
            </a:r>
            <a:r>
              <a:rPr lang="en-US" dirty="0" err="1"/>
              <a:t>leçon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gave the chocolate to the students.</a:t>
            </a:r>
          </a:p>
          <a:p>
            <a:pPr marL="0" indent="0">
              <a:buNone/>
            </a:pPr>
            <a:r>
              <a:rPr lang="en-US" dirty="0"/>
              <a:t>You gave the chocolate to them.</a:t>
            </a:r>
          </a:p>
          <a:p>
            <a:pPr marL="0" indent="0">
              <a:buNone/>
            </a:pPr>
            <a:r>
              <a:rPr lang="en-US" dirty="0"/>
              <a:t>“You them gave the chocolate.”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+ </a:t>
            </a:r>
            <a:r>
              <a:rPr lang="en-US" b="1" dirty="0" err="1"/>
              <a:t>leur</a:t>
            </a:r>
            <a:r>
              <a:rPr lang="en-US" dirty="0"/>
              <a:t> + a </a:t>
            </a:r>
            <a:r>
              <a:rPr lang="en-US" dirty="0" err="1"/>
              <a:t>donné</a:t>
            </a:r>
            <a:r>
              <a:rPr lang="en-US" dirty="0"/>
              <a:t> + le </a:t>
            </a:r>
            <a:r>
              <a:rPr lang="en-US" dirty="0" err="1"/>
              <a:t>chocolat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b="1" dirty="0" err="1"/>
              <a:t>leur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le </a:t>
            </a:r>
            <a:r>
              <a:rPr lang="en-US" dirty="0" err="1"/>
              <a:t>chocolat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BA21-5A26-4F24-8B97-1D39C7DAFC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1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04800"/>
            <a:ext cx="6172200" cy="1524000"/>
          </a:xfrm>
        </p:spPr>
        <p:txBody>
          <a:bodyPr>
            <a:normAutofit/>
          </a:bodyPr>
          <a:lstStyle/>
          <a:p>
            <a:r>
              <a:rPr lang="en-US" sz="2800" dirty="0"/>
              <a:t>Order of Pronouns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52" r="41824" b="9041"/>
          <a:stretch/>
        </p:blipFill>
        <p:spPr>
          <a:xfrm>
            <a:off x="1946155" y="685800"/>
            <a:ext cx="2965690" cy="2228869"/>
          </a:xfr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28600" y="2971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 does NOT matter if your pronoun is for a DO or and IO. FOLLOW THIS ORDER ALWAYS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15291"/>
              </p:ext>
            </p:extLst>
          </p:nvPr>
        </p:nvGraphicFramePr>
        <p:xfrm>
          <a:off x="247291" y="3664926"/>
          <a:ext cx="6324600" cy="5181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9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</a:t>
                      </a:r>
                      <a:r>
                        <a:rPr lang="en-US" sz="1400" b="0" baseline="0" dirty="0"/>
                        <a:t> + P + V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Je le </a:t>
                      </a:r>
                      <a:r>
                        <a:rPr lang="en-US" sz="1400" b="0" dirty="0" err="1"/>
                        <a:t>comprends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r>
                        <a:rPr lang="en-US" sz="1400" b="0" dirty="0"/>
                        <a:t>I understand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P + P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 nous</a:t>
                      </a:r>
                      <a:r>
                        <a:rPr lang="en-US" sz="1400" baseline="0" dirty="0"/>
                        <a:t> la </a:t>
                      </a:r>
                      <a:r>
                        <a:rPr lang="en-US" sz="1400" baseline="0" dirty="0" err="1"/>
                        <a:t>donne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r>
                        <a:rPr lang="en-US" sz="1400" baseline="0" dirty="0"/>
                        <a:t>He is giving it to us.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V</a:t>
                      </a:r>
                      <a:r>
                        <a:rPr lang="en-US" sz="1400" baseline="0" dirty="0"/>
                        <a:t> + P + 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 </a:t>
                      </a:r>
                      <a:r>
                        <a:rPr lang="en-US" sz="1400" dirty="0" err="1"/>
                        <a:t>detese</a:t>
                      </a:r>
                      <a:r>
                        <a:rPr lang="en-US" sz="1400" baseline="0" dirty="0"/>
                        <a:t> les porter.</a:t>
                      </a:r>
                    </a:p>
                    <a:p>
                      <a:r>
                        <a:rPr lang="en-US" sz="1400" baseline="0" dirty="0"/>
                        <a:t>I hate to wear them.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P + HV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Nous </a:t>
                      </a:r>
                      <a:r>
                        <a:rPr lang="en-US" sz="1400" dirty="0" err="1"/>
                        <a:t>l’avons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mangé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r>
                        <a:rPr lang="en-US" sz="1400" baseline="0" dirty="0"/>
                        <a:t>We ate it.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P</a:t>
                      </a:r>
                      <a:r>
                        <a:rPr lang="en-US" sz="1400" baseline="0" dirty="0"/>
                        <a:t> + P + HV +V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Vous</a:t>
                      </a:r>
                      <a:r>
                        <a:rPr lang="en-US" sz="1400" dirty="0"/>
                        <a:t> 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lui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 err="1"/>
                        <a:t>avez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jetté</a:t>
                      </a:r>
                      <a:r>
                        <a:rPr lang="en-US" sz="1400" dirty="0"/>
                        <a:t>.</a:t>
                      </a:r>
                    </a:p>
                    <a:p>
                      <a:r>
                        <a:rPr lang="en-US" sz="1400" dirty="0"/>
                        <a:t>You threw it to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/>
                        <a:t>S + Ne + P + V +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 ne le </a:t>
                      </a:r>
                      <a:r>
                        <a:rPr lang="en-US" sz="1400" dirty="0" err="1"/>
                        <a:t>comprends</a:t>
                      </a:r>
                      <a:r>
                        <a:rPr lang="en-US" sz="1400" dirty="0"/>
                        <a:t> pas.</a:t>
                      </a:r>
                    </a:p>
                    <a:p>
                      <a:r>
                        <a:rPr lang="en-US" sz="1400" dirty="0"/>
                        <a:t>I do</a:t>
                      </a:r>
                      <a:r>
                        <a:rPr lang="en-US" sz="1400" baseline="0" dirty="0"/>
                        <a:t> not understand it.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Ne + P + P + V</a:t>
                      </a:r>
                      <a:r>
                        <a:rPr lang="en-US" sz="1400" baseline="0" dirty="0"/>
                        <a:t> + Pas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 ne nous las </a:t>
                      </a:r>
                      <a:r>
                        <a:rPr lang="en-US" sz="1400" dirty="0" err="1"/>
                        <a:t>donne</a:t>
                      </a:r>
                      <a:r>
                        <a:rPr lang="en-US" sz="1400" dirty="0"/>
                        <a:t> pas. </a:t>
                      </a:r>
                    </a:p>
                    <a:p>
                      <a:r>
                        <a:rPr lang="en-US" sz="1400" dirty="0"/>
                        <a:t>He is not</a:t>
                      </a:r>
                      <a:r>
                        <a:rPr lang="en-US" sz="1400" baseline="0" dirty="0"/>
                        <a:t> giving it to us.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Ne + V+ Pas + P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</a:t>
                      </a:r>
                      <a:r>
                        <a:rPr lang="en-US" sz="1400" baseline="0" dirty="0"/>
                        <a:t> ne </a:t>
                      </a:r>
                      <a:r>
                        <a:rPr lang="en-US" sz="1400" baseline="0" dirty="0" err="1"/>
                        <a:t>deteste</a:t>
                      </a:r>
                      <a:r>
                        <a:rPr lang="en-US" sz="1400" baseline="0" dirty="0"/>
                        <a:t> pas les porter.</a:t>
                      </a:r>
                    </a:p>
                    <a:p>
                      <a:r>
                        <a:rPr lang="en-US" sz="1400" baseline="0" dirty="0"/>
                        <a:t>I do not hate to wear them.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Ne + P + HV + Pas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Nous ne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l’avons</a:t>
                      </a:r>
                      <a:r>
                        <a:rPr lang="en-US" sz="1400" baseline="0" dirty="0"/>
                        <a:t> pas </a:t>
                      </a:r>
                      <a:r>
                        <a:rPr lang="en-US" sz="1400" baseline="0" dirty="0" err="1"/>
                        <a:t>mangé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r>
                        <a:rPr lang="en-US" sz="1400" baseline="0" dirty="0"/>
                        <a:t>We did not eat it.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 + Ne + P + P + HV + Pas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Vous</a:t>
                      </a:r>
                      <a:r>
                        <a:rPr lang="en-US" sz="1400" dirty="0"/>
                        <a:t> ne le </a:t>
                      </a:r>
                      <a:r>
                        <a:rPr lang="en-US" sz="1400" dirty="0" err="1"/>
                        <a:t>lui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avez</a:t>
                      </a:r>
                      <a:r>
                        <a:rPr lang="en-US" sz="1400" dirty="0"/>
                        <a:t> pas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jetté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r>
                        <a:rPr lang="en-US" sz="1400" baseline="0" dirty="0"/>
                        <a:t>You did not throw it to her.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BA21-5A26-4F24-8B97-1D39C7DAFC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4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6172200" cy="1524000"/>
          </a:xfrm>
        </p:spPr>
        <p:txBody>
          <a:bodyPr>
            <a:normAutofit/>
          </a:bodyPr>
          <a:lstStyle/>
          <a:p>
            <a:r>
              <a:rPr lang="en-US" sz="2400" dirty="0"/>
              <a:t>Practice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33400"/>
            <a:ext cx="6172200" cy="838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/>
              <a:t>Decide what direct object pronoun should be used for the underlined words: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Il passe </a:t>
            </a:r>
            <a:r>
              <a:rPr lang="fr-FR" sz="4800" u="sng" dirty="0"/>
              <a:t>un examen</a:t>
            </a:r>
            <a:r>
              <a:rPr lang="fr-FR" sz="4800" dirty="0"/>
              <a:t>.__________________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Nous lavons </a:t>
            </a:r>
            <a:r>
              <a:rPr lang="fr-FR" sz="4800" u="sng" dirty="0"/>
              <a:t>le chien</a:t>
            </a:r>
            <a:r>
              <a:rPr lang="fr-FR" sz="4800" dirty="0"/>
              <a:t>. 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Tu  ne gagnes pas </a:t>
            </a:r>
            <a:r>
              <a:rPr lang="fr-FR" sz="4800" u="sng" dirty="0"/>
              <a:t>les points</a:t>
            </a:r>
            <a:r>
              <a:rPr lang="fr-FR" sz="4800" dirty="0"/>
              <a:t>._________________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Vous avez mis </a:t>
            </a:r>
            <a:r>
              <a:rPr lang="fr-FR" sz="4800" u="sng" dirty="0"/>
              <a:t>les pyjamas</a:t>
            </a:r>
            <a:r>
              <a:rPr lang="fr-FR" sz="4800" dirty="0"/>
              <a:t>. 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Elles n’ont pas conduit </a:t>
            </a:r>
            <a:r>
              <a:rPr lang="fr-FR" sz="4800" u="sng" dirty="0"/>
              <a:t>la voiture</a:t>
            </a:r>
            <a:r>
              <a:rPr lang="fr-FR" sz="4800" dirty="0"/>
              <a:t>.__________________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J’ai discute avec </a:t>
            </a:r>
            <a:r>
              <a:rPr lang="fr-FR" sz="4800" u="sng" dirty="0"/>
              <a:t>Luc</a:t>
            </a:r>
            <a:r>
              <a:rPr lang="fr-FR" sz="4800" dirty="0"/>
              <a:t>. __________________-</a:t>
            </a:r>
          </a:p>
          <a:p>
            <a:pPr marL="514350" indent="-514350">
              <a:buFont typeface="+mj-lt"/>
              <a:buAutoNum type="arabicPeriod"/>
            </a:pPr>
            <a:endParaRPr lang="fr-FR" sz="4800" dirty="0"/>
          </a:p>
          <a:p>
            <a:pPr marL="0" indent="0">
              <a:buNone/>
            </a:pPr>
            <a:r>
              <a:rPr lang="en-US" sz="4800" dirty="0"/>
              <a:t>Decide what indirect object pronoun should be used for the underlined words: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800" dirty="0"/>
              <a:t>Je parle </a:t>
            </a:r>
            <a:r>
              <a:rPr lang="fr-FR" sz="4800" u="sng" dirty="0"/>
              <a:t>à vous</a:t>
            </a:r>
            <a:r>
              <a:rPr lang="fr-FR" sz="4800" dirty="0"/>
              <a:t>. ___________________</a:t>
            </a:r>
          </a:p>
          <a:p>
            <a:pPr marL="514350" indent="-514350">
              <a:buAutoNum type="arabicPeriod" startAt="2"/>
            </a:pPr>
            <a:r>
              <a:rPr lang="fr-FR" sz="4800" dirty="0"/>
              <a:t>Elle a écouté </a:t>
            </a:r>
            <a:r>
              <a:rPr lang="fr-FR" sz="4800" u="sng" dirty="0"/>
              <a:t>à moi</a:t>
            </a:r>
            <a:r>
              <a:rPr lang="fr-FR" sz="4800" dirty="0"/>
              <a:t>. _________________</a:t>
            </a:r>
          </a:p>
          <a:p>
            <a:pPr marL="514350" indent="-514350">
              <a:buAutoNum type="arabicPeriod" startAt="2"/>
            </a:pPr>
            <a:r>
              <a:rPr lang="fr-FR" sz="4800" dirty="0"/>
              <a:t>Il  a donne la télé </a:t>
            </a:r>
            <a:r>
              <a:rPr lang="fr-FR" sz="4800" u="sng" dirty="0"/>
              <a:t>aux  enfants</a:t>
            </a:r>
            <a:r>
              <a:rPr lang="fr-FR" sz="4800" dirty="0"/>
              <a:t>. __________________</a:t>
            </a:r>
          </a:p>
          <a:p>
            <a:pPr marL="514350" indent="-514350">
              <a:buAutoNum type="arabicPeriod" startAt="2"/>
            </a:pPr>
            <a:r>
              <a:rPr lang="fr-FR" sz="4800" dirty="0"/>
              <a:t>Isabelle aime </a:t>
            </a:r>
            <a:r>
              <a:rPr lang="fr-FR" sz="4800" u="sng" dirty="0"/>
              <a:t>parler à toi</a:t>
            </a:r>
            <a:r>
              <a:rPr lang="fr-FR" sz="4800" dirty="0"/>
              <a:t>. __________________</a:t>
            </a:r>
          </a:p>
          <a:p>
            <a:pPr marL="514350" indent="-514350">
              <a:buAutoNum type="arabicPeriod" startAt="2"/>
            </a:pPr>
            <a:r>
              <a:rPr lang="fr-FR" sz="4800" dirty="0"/>
              <a:t>Marc ne chante pas </a:t>
            </a:r>
            <a:r>
              <a:rPr lang="fr-FR" sz="4800" u="sng" dirty="0"/>
              <a:t>aux foules</a:t>
            </a:r>
            <a:r>
              <a:rPr lang="fr-FR" sz="4800" dirty="0"/>
              <a:t>. __________________</a:t>
            </a:r>
          </a:p>
          <a:p>
            <a:pPr marL="514350" indent="-514350">
              <a:buAutoNum type="arabicPeriod" startAt="2"/>
            </a:pPr>
            <a:r>
              <a:rPr lang="fr-FR" sz="4800" dirty="0"/>
              <a:t>Nous n’avons pas regarde </a:t>
            </a:r>
            <a:r>
              <a:rPr lang="fr-FR" sz="4800" u="sng" dirty="0"/>
              <a:t>à vous</a:t>
            </a:r>
            <a:r>
              <a:rPr lang="fr-FR" sz="4800" dirty="0"/>
              <a:t>. </a:t>
            </a:r>
            <a:r>
              <a:rPr lang="en-US" sz="4800" dirty="0"/>
              <a:t>_________________</a:t>
            </a:r>
          </a:p>
          <a:p>
            <a:pPr marL="514350" indent="-514350">
              <a:buAutoNum type="arabicPeriod" startAt="2"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Decide whether to use a direct object or an indirect object for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Je </a:t>
            </a:r>
            <a:r>
              <a:rPr lang="en-US" sz="4800" dirty="0" err="1"/>
              <a:t>regarde</a:t>
            </a:r>
            <a:r>
              <a:rPr lang="en-US" sz="4800" dirty="0"/>
              <a:t> la mer. (DO / IO)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Il </a:t>
            </a:r>
            <a:r>
              <a:rPr lang="en-US" sz="4800" dirty="0" err="1"/>
              <a:t>deteste</a:t>
            </a:r>
            <a:r>
              <a:rPr lang="en-US" sz="4800" dirty="0"/>
              <a:t> les legumes. (DO / IO)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err="1"/>
              <a:t>Tu</a:t>
            </a:r>
            <a:r>
              <a:rPr lang="en-US" sz="4800" dirty="0"/>
              <a:t> as </a:t>
            </a:r>
            <a:r>
              <a:rPr lang="en-US" sz="4800" dirty="0" err="1"/>
              <a:t>pris</a:t>
            </a:r>
            <a:r>
              <a:rPr lang="en-US" sz="4800" dirty="0"/>
              <a:t> à la </a:t>
            </a:r>
            <a:r>
              <a:rPr lang="en-US" sz="4800" dirty="0" err="1"/>
              <a:t>fille</a:t>
            </a:r>
            <a:r>
              <a:rPr lang="en-US" sz="4800" dirty="0"/>
              <a:t>.  (DO / IO)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Nous </a:t>
            </a:r>
            <a:r>
              <a:rPr lang="en-US" sz="4800" dirty="0" err="1"/>
              <a:t>aimons</a:t>
            </a:r>
            <a:r>
              <a:rPr lang="en-US" sz="4800" dirty="0"/>
              <a:t> Pierre. (DO / IO)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err="1"/>
              <a:t>Elles</a:t>
            </a:r>
            <a:r>
              <a:rPr lang="en-US" sz="4800" dirty="0"/>
              <a:t> </a:t>
            </a:r>
            <a:r>
              <a:rPr lang="en-US" sz="4800" dirty="0" err="1"/>
              <a:t>n’ont</a:t>
            </a:r>
            <a:r>
              <a:rPr lang="en-US" sz="4800" dirty="0"/>
              <a:t> pas </a:t>
            </a:r>
            <a:r>
              <a:rPr lang="en-US" sz="4800" dirty="0" err="1"/>
              <a:t>montre</a:t>
            </a:r>
            <a:r>
              <a:rPr lang="en-US" sz="4800" dirty="0"/>
              <a:t> aux gens. (DO / IO)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Change the underlined words into a pronoun and place it where it belongs in the sentence:</a:t>
            </a:r>
          </a:p>
          <a:p>
            <a:pPr marL="0" indent="0">
              <a:buNone/>
            </a:pPr>
            <a:endParaRPr lang="en-US" sz="4800" dirty="0"/>
          </a:p>
          <a:p>
            <a:pPr marL="514350" indent="-514350">
              <a:buFont typeface="+mj-lt"/>
              <a:buAutoNum type="arabicPeriod"/>
            </a:pPr>
            <a:r>
              <a:rPr lang="en-US" sz="4800" dirty="0" err="1"/>
              <a:t>J’aime</a:t>
            </a:r>
            <a:r>
              <a:rPr lang="en-US" sz="4800" dirty="0"/>
              <a:t> lire </a:t>
            </a:r>
            <a:r>
              <a:rPr lang="en-US" sz="4800" u="sng" dirty="0"/>
              <a:t>les livres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______________________________________________________________</a:t>
            </a:r>
          </a:p>
          <a:p>
            <a:pPr marL="0" indent="0">
              <a:buNone/>
            </a:pPr>
            <a:endParaRPr lang="en-US" sz="4800" dirty="0"/>
          </a:p>
          <a:p>
            <a:pPr marL="514350" indent="-514350">
              <a:buAutoNum type="arabicPeriod" startAt="2"/>
            </a:pPr>
            <a:r>
              <a:rPr lang="en-US" sz="4800" dirty="0" err="1"/>
              <a:t>Pourquoi</a:t>
            </a:r>
            <a:r>
              <a:rPr lang="en-US" sz="4800" dirty="0"/>
              <a:t> 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ris</a:t>
            </a:r>
            <a:r>
              <a:rPr lang="en-US" sz="4800" dirty="0"/>
              <a:t> </a:t>
            </a:r>
            <a:r>
              <a:rPr lang="en-US" sz="4800" u="sng" dirty="0"/>
              <a:t>à </a:t>
            </a:r>
            <a:r>
              <a:rPr lang="en-US" sz="4800" u="sng" dirty="0" err="1"/>
              <a:t>moi</a:t>
            </a:r>
            <a:r>
              <a:rPr lang="en-US" sz="4800" dirty="0"/>
              <a:t>?</a:t>
            </a:r>
          </a:p>
          <a:p>
            <a:pPr marL="514350" indent="-514350">
              <a:buAutoNum type="arabicPeriod" startAt="2"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_______________________________________________________________</a:t>
            </a:r>
          </a:p>
          <a:p>
            <a:pPr marL="0" indent="0">
              <a:buNone/>
            </a:pPr>
            <a:endParaRPr lang="en-US" sz="4800" dirty="0"/>
          </a:p>
          <a:p>
            <a:pPr marL="514350" indent="-514350">
              <a:buAutoNum type="arabicPeriod" startAt="3"/>
            </a:pPr>
            <a:r>
              <a:rPr lang="en-US" sz="4800" dirty="0"/>
              <a:t>Il </a:t>
            </a:r>
            <a:r>
              <a:rPr lang="en-US" sz="4800" dirty="0" err="1"/>
              <a:t>jette</a:t>
            </a:r>
            <a:r>
              <a:rPr lang="en-US" sz="4800" dirty="0"/>
              <a:t> le </a:t>
            </a:r>
            <a:r>
              <a:rPr lang="en-US" sz="4800" dirty="0" err="1"/>
              <a:t>ballon</a:t>
            </a:r>
            <a:r>
              <a:rPr lang="en-US" sz="4800" dirty="0"/>
              <a:t> </a:t>
            </a:r>
            <a:r>
              <a:rPr lang="en-US" sz="4800" u="sng" dirty="0"/>
              <a:t>aux </a:t>
            </a:r>
            <a:r>
              <a:rPr lang="en-US" sz="4800" u="sng" dirty="0" err="1"/>
              <a:t>elles</a:t>
            </a:r>
            <a:r>
              <a:rPr lang="en-US" sz="4800" dirty="0"/>
              <a:t>!</a:t>
            </a:r>
          </a:p>
          <a:p>
            <a:pPr marL="514350" indent="-514350">
              <a:buAutoNum type="arabicPeriod" startAt="3"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_______________________________________________________________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Translate the following sentences using pronouns:</a:t>
            </a:r>
          </a:p>
          <a:p>
            <a:pPr marL="0" indent="0">
              <a:buNone/>
            </a:pPr>
            <a:endParaRPr lang="en-US" sz="4800" dirty="0"/>
          </a:p>
          <a:p>
            <a:pPr marL="514350" indent="-514350">
              <a:buAutoNum type="arabicPeriod"/>
            </a:pPr>
            <a:r>
              <a:rPr lang="en-US" sz="4800" dirty="0"/>
              <a:t>I know you like the movie.</a:t>
            </a:r>
          </a:p>
          <a:p>
            <a:pPr marL="514350" indent="-514350">
              <a:buAutoNum type="arabicPeriod"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________________________________________________________________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2.            I yelled at you, but you passed me.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BA21-5A26-4F24-8B97-1D39C7DAFC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737</Words>
  <Application>Microsoft Office PowerPoint</Application>
  <PresentationFormat>On-screen Show (4:3)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Direct Objects</vt:lpstr>
      <vt:lpstr>Indirect objects</vt:lpstr>
      <vt:lpstr>Indirect Objects Cont’d</vt:lpstr>
      <vt:lpstr>Order of Pronouns</vt:lpstr>
      <vt:lpstr>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Objects</dc:title>
  <dc:creator>Ashley</dc:creator>
  <cp:lastModifiedBy>LESLIE C STALLS</cp:lastModifiedBy>
  <cp:revision>1</cp:revision>
  <dcterms:created xsi:type="dcterms:W3CDTF">2016-03-22T22:12:21Z</dcterms:created>
  <dcterms:modified xsi:type="dcterms:W3CDTF">2019-11-12T14:37:33Z</dcterms:modified>
</cp:coreProperties>
</file>