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4" r:id="rId7"/>
    <p:sldId id="265" r:id="rId8"/>
    <p:sldId id="266" r:id="rId9"/>
    <p:sldId id="267" r:id="rId10"/>
    <p:sldId id="269" r:id="rId11"/>
    <p:sldId id="262" r:id="rId12"/>
    <p:sldId id="268" r:id="rId13"/>
    <p:sldId id="292" r:id="rId14"/>
    <p:sldId id="257" r:id="rId15"/>
    <p:sldId id="293" r:id="rId16"/>
    <p:sldId id="287" r:id="rId17"/>
    <p:sldId id="274" r:id="rId18"/>
    <p:sldId id="276" r:id="rId19"/>
    <p:sldId id="282" r:id="rId20"/>
    <p:sldId id="283" r:id="rId21"/>
    <p:sldId id="284" r:id="rId22"/>
    <p:sldId id="285" r:id="rId23"/>
    <p:sldId id="286" r:id="rId24"/>
    <p:sldId id="294" r:id="rId25"/>
    <p:sldId id="295" r:id="rId26"/>
    <p:sldId id="296" r:id="rId27"/>
    <p:sldId id="288" r:id="rId28"/>
    <p:sldId id="270" r:id="rId29"/>
    <p:sldId id="271" r:id="rId30"/>
    <p:sldId id="272" r:id="rId31"/>
    <p:sldId id="273" r:id="rId32"/>
    <p:sldId id="280" r:id="rId33"/>
    <p:sldId id="281" r:id="rId3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802" autoAdjust="0"/>
    <p:restoredTop sz="94660"/>
  </p:normalViewPr>
  <p:slideViewPr>
    <p:cSldViewPr snapToGrid="0" snapToObjects="1">
      <p:cViewPr varScale="1">
        <p:scale>
          <a:sx n="68" d="100"/>
          <a:sy n="68" d="100"/>
        </p:scale>
        <p:origin x="106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33B97-271F-FD48-949E-AB843D216936}" type="datetimeFigureOut">
              <a:rPr lang="en-US" smtClean="0"/>
              <a:pPr/>
              <a:t>8/8/2018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11E11-BA83-794C-BF0A-8331840386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33B97-271F-FD48-949E-AB843D216936}" type="datetimeFigureOut">
              <a:rPr lang="en-US" smtClean="0"/>
              <a:pPr/>
              <a:t>8/8/2018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11E11-BA83-794C-BF0A-8331840386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33B97-271F-FD48-949E-AB843D216936}" type="datetimeFigureOut">
              <a:rPr lang="en-US" smtClean="0"/>
              <a:pPr/>
              <a:t>8/8/2018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11E11-BA83-794C-BF0A-8331840386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33B97-271F-FD48-949E-AB843D216936}" type="datetimeFigureOut">
              <a:rPr lang="en-US" smtClean="0"/>
              <a:pPr/>
              <a:t>8/8/2018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11E11-BA83-794C-BF0A-8331840386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33B97-271F-FD48-949E-AB843D216936}" type="datetimeFigureOut">
              <a:rPr lang="en-US" smtClean="0"/>
              <a:pPr/>
              <a:t>8/8/2018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11E11-BA83-794C-BF0A-8331840386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33B97-271F-FD48-949E-AB843D216936}" type="datetimeFigureOut">
              <a:rPr lang="en-US" smtClean="0"/>
              <a:pPr/>
              <a:t>8/8/2018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11E11-BA83-794C-BF0A-8331840386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33B97-271F-FD48-949E-AB843D216936}" type="datetimeFigureOut">
              <a:rPr lang="en-US" smtClean="0"/>
              <a:pPr/>
              <a:t>8/8/2018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11E11-BA83-794C-BF0A-8331840386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33B97-271F-FD48-949E-AB843D216936}" type="datetimeFigureOut">
              <a:rPr lang="en-US" smtClean="0"/>
              <a:pPr/>
              <a:t>8/8/2018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11E11-BA83-794C-BF0A-8331840386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33B97-271F-FD48-949E-AB843D216936}" type="datetimeFigureOut">
              <a:rPr lang="en-US" smtClean="0"/>
              <a:pPr/>
              <a:t>8/8/2018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11E11-BA83-794C-BF0A-8331840386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33B97-271F-FD48-949E-AB843D216936}" type="datetimeFigureOut">
              <a:rPr lang="en-US" smtClean="0"/>
              <a:pPr/>
              <a:t>8/8/2018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11E11-BA83-794C-BF0A-8331840386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33B97-271F-FD48-949E-AB843D216936}" type="datetimeFigureOut">
              <a:rPr lang="en-US" smtClean="0"/>
              <a:pPr/>
              <a:t>8/8/2018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11E11-BA83-794C-BF0A-8331840386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033B97-271F-FD48-949E-AB843D216936}" type="datetimeFigureOut">
              <a:rPr lang="en-US" smtClean="0"/>
              <a:pPr/>
              <a:t>8/8/2018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C11E11-BA83-794C-BF0A-83318403860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28069"/>
            <a:ext cx="7772400" cy="1212857"/>
          </a:xfrm>
        </p:spPr>
        <p:txBody>
          <a:bodyPr/>
          <a:lstStyle/>
          <a:p>
            <a:r>
              <a:rPr lang="en-US" dirty="0"/>
              <a:t>French II Review</a:t>
            </a:r>
          </a:p>
        </p:txBody>
      </p:sp>
      <p:pic>
        <p:nvPicPr>
          <p:cNvPr id="6" name="Picture 5" descr="French flag 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55899" y="2048072"/>
            <a:ext cx="5193760" cy="345349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Negative sentences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make a sentence negative, add the phrase </a:t>
            </a:r>
            <a:r>
              <a:rPr lang="en-US" i="1" dirty="0"/>
              <a:t>ne…pas</a:t>
            </a:r>
            <a:r>
              <a:rPr lang="en-US" dirty="0"/>
              <a:t> around the conjugated verb.</a:t>
            </a:r>
          </a:p>
          <a:p>
            <a:r>
              <a:rPr lang="en-US" dirty="0"/>
              <a:t>Note: </a:t>
            </a:r>
            <a:r>
              <a:rPr lang="en-US" i="1" dirty="0"/>
              <a:t>ne…pas </a:t>
            </a:r>
            <a:r>
              <a:rPr lang="en-US" dirty="0"/>
              <a:t>becomes </a:t>
            </a:r>
            <a:r>
              <a:rPr lang="en-US" i="1" dirty="0" err="1"/>
              <a:t>n</a:t>
            </a:r>
            <a:r>
              <a:rPr lang="en-US" i="1" dirty="0"/>
              <a:t>’…pas</a:t>
            </a:r>
            <a:r>
              <a:rPr lang="en-US" dirty="0"/>
              <a:t> before a vowel or vowel sound.</a:t>
            </a:r>
          </a:p>
          <a:p>
            <a:r>
              <a:rPr lang="en-US" dirty="0"/>
              <a:t>Ex: Je </a:t>
            </a:r>
            <a:r>
              <a:rPr lang="en-US" u="sng" dirty="0"/>
              <a:t>ne</a:t>
            </a:r>
            <a:r>
              <a:rPr lang="en-US" dirty="0"/>
              <a:t> </a:t>
            </a:r>
            <a:r>
              <a:rPr lang="en-US" dirty="0" err="1"/>
              <a:t>parle</a:t>
            </a:r>
            <a:r>
              <a:rPr lang="en-US" dirty="0"/>
              <a:t> </a:t>
            </a:r>
            <a:r>
              <a:rPr lang="en-US" u="sng" dirty="0"/>
              <a:t>pas</a:t>
            </a:r>
            <a:r>
              <a:rPr lang="en-US" dirty="0"/>
              <a:t>.</a:t>
            </a:r>
          </a:p>
          <a:p>
            <a:r>
              <a:rPr lang="en-US" dirty="0"/>
              <a:t>Ex: Nous </a:t>
            </a:r>
            <a:r>
              <a:rPr lang="en-US" u="sng" dirty="0"/>
              <a:t>ne</a:t>
            </a:r>
            <a:r>
              <a:rPr lang="en-US" dirty="0"/>
              <a:t> </a:t>
            </a:r>
            <a:r>
              <a:rPr lang="en-US" dirty="0" err="1"/>
              <a:t>mangeons</a:t>
            </a:r>
            <a:r>
              <a:rPr lang="en-US" dirty="0"/>
              <a:t> </a:t>
            </a:r>
            <a:r>
              <a:rPr lang="en-US" u="sng" dirty="0"/>
              <a:t>pas</a:t>
            </a:r>
            <a:r>
              <a:rPr lang="en-US" dirty="0"/>
              <a:t>.</a:t>
            </a:r>
          </a:p>
          <a:p>
            <a:r>
              <a:rPr lang="en-US" dirty="0"/>
              <a:t>Ex: </a:t>
            </a:r>
            <a:r>
              <a:rPr lang="en-US" dirty="0" err="1"/>
              <a:t>Ils</a:t>
            </a:r>
            <a:r>
              <a:rPr lang="en-US" dirty="0"/>
              <a:t> </a:t>
            </a:r>
            <a:r>
              <a:rPr lang="en-US" u="sng" dirty="0" err="1"/>
              <a:t>n’</a:t>
            </a:r>
            <a:r>
              <a:rPr lang="en-US" dirty="0" err="1"/>
              <a:t>achètent</a:t>
            </a:r>
            <a:r>
              <a:rPr lang="en-US" dirty="0"/>
              <a:t> </a:t>
            </a:r>
            <a:r>
              <a:rPr lang="en-US" u="sng" dirty="0"/>
              <a:t>pas</a:t>
            </a:r>
            <a:r>
              <a:rPr lang="en-US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Jouer</a:t>
            </a:r>
            <a:r>
              <a:rPr lang="en-US" dirty="0"/>
              <a:t> </a:t>
            </a:r>
            <a:r>
              <a:rPr lang="en-US" dirty="0" err="1"/>
              <a:t>à</a:t>
            </a:r>
            <a:r>
              <a:rPr lang="en-US" dirty="0"/>
              <a:t> &amp; </a:t>
            </a:r>
            <a:r>
              <a:rPr lang="en-US" dirty="0" err="1"/>
              <a:t>Jouer</a:t>
            </a:r>
            <a:r>
              <a:rPr lang="en-US" dirty="0"/>
              <a:t> 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75467" y="1600200"/>
            <a:ext cx="3725334" cy="75353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dirty="0" err="1"/>
              <a:t>jouer</a:t>
            </a:r>
            <a:r>
              <a:rPr lang="en-US" dirty="0"/>
              <a:t> – to play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082791" y="2353746"/>
            <a:ext cx="64346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je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031995" y="2997203"/>
            <a:ext cx="64346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/>
              <a:t>tu</a:t>
            </a:r>
            <a:endParaRPr 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812799" y="3708392"/>
            <a:ext cx="19812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/>
              <a:t>il</a:t>
            </a:r>
            <a:r>
              <a:rPr lang="en-US" sz="3200" dirty="0"/>
              <a:t>, </a:t>
            </a:r>
            <a:r>
              <a:rPr lang="en-US" sz="3200" dirty="0" err="1"/>
              <a:t>elle</a:t>
            </a:r>
            <a:r>
              <a:rPr lang="en-US" sz="3200" dirty="0"/>
              <a:t>, on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301017" y="2404548"/>
            <a:ext cx="1117648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nous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301020" y="3014139"/>
            <a:ext cx="1117648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/>
              <a:t>vous</a:t>
            </a:r>
            <a:endParaRPr lang="en-US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3894608" y="3708395"/>
            <a:ext cx="157485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/>
              <a:t>ils</a:t>
            </a:r>
            <a:r>
              <a:rPr lang="en-US" sz="3200" dirty="0"/>
              <a:t>, </a:t>
            </a:r>
            <a:r>
              <a:rPr lang="en-US" sz="3200" dirty="0" err="1"/>
              <a:t>elles</a:t>
            </a:r>
            <a:endParaRPr lang="en-US" sz="3200" dirty="0"/>
          </a:p>
        </p:txBody>
      </p:sp>
      <p:sp>
        <p:nvSpPr>
          <p:cNvPr id="11" name="TextBox 10"/>
          <p:cNvSpPr txBox="1"/>
          <p:nvPr/>
        </p:nvSpPr>
        <p:spPr>
          <a:xfrm>
            <a:off x="2590784" y="2353749"/>
            <a:ext cx="1473154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/>
              <a:t>joue</a:t>
            </a:r>
            <a:endParaRPr lang="en-US" sz="3200" dirty="0"/>
          </a:p>
        </p:txBody>
      </p:sp>
      <p:sp>
        <p:nvSpPr>
          <p:cNvPr id="12" name="TextBox 11"/>
          <p:cNvSpPr txBox="1"/>
          <p:nvPr/>
        </p:nvSpPr>
        <p:spPr>
          <a:xfrm>
            <a:off x="2539988" y="3014139"/>
            <a:ext cx="191342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/>
              <a:t>joues</a:t>
            </a:r>
            <a:endParaRPr lang="en-US" sz="3200" dirty="0"/>
          </a:p>
        </p:txBody>
      </p:sp>
      <p:sp>
        <p:nvSpPr>
          <p:cNvPr id="13" name="TextBox 12"/>
          <p:cNvSpPr txBox="1"/>
          <p:nvPr/>
        </p:nvSpPr>
        <p:spPr>
          <a:xfrm>
            <a:off x="2539991" y="3725328"/>
            <a:ext cx="1490081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/>
              <a:t>joue</a:t>
            </a:r>
            <a:endParaRPr lang="en-US" sz="3200" dirty="0"/>
          </a:p>
        </p:txBody>
      </p:sp>
      <p:sp>
        <p:nvSpPr>
          <p:cNvPr id="14" name="TextBox 13"/>
          <p:cNvSpPr txBox="1"/>
          <p:nvPr/>
        </p:nvSpPr>
        <p:spPr>
          <a:xfrm>
            <a:off x="5333933" y="2404551"/>
            <a:ext cx="18458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/>
              <a:t>jouons</a:t>
            </a:r>
            <a:endParaRPr lang="en-US" sz="3200" dirty="0"/>
          </a:p>
        </p:txBody>
      </p:sp>
      <p:sp>
        <p:nvSpPr>
          <p:cNvPr id="15" name="TextBox 14"/>
          <p:cNvSpPr txBox="1"/>
          <p:nvPr/>
        </p:nvSpPr>
        <p:spPr>
          <a:xfrm>
            <a:off x="5333936" y="3064941"/>
            <a:ext cx="18458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/>
              <a:t>jouez</a:t>
            </a:r>
            <a:endParaRPr lang="en-US" sz="3200" dirty="0"/>
          </a:p>
        </p:txBody>
      </p:sp>
      <p:sp>
        <p:nvSpPr>
          <p:cNvPr id="16" name="TextBox 15"/>
          <p:cNvSpPr txBox="1"/>
          <p:nvPr/>
        </p:nvSpPr>
        <p:spPr>
          <a:xfrm>
            <a:off x="5333939" y="3691465"/>
            <a:ext cx="18458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/>
              <a:t>jouent</a:t>
            </a:r>
            <a:endParaRPr lang="en-US" sz="3200" dirty="0"/>
          </a:p>
        </p:txBody>
      </p:sp>
      <p:sp>
        <p:nvSpPr>
          <p:cNvPr id="17" name="TextBox 16"/>
          <p:cNvSpPr txBox="1"/>
          <p:nvPr/>
        </p:nvSpPr>
        <p:spPr>
          <a:xfrm>
            <a:off x="897457" y="4387343"/>
            <a:ext cx="384387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/>
              <a:t>jouer</a:t>
            </a:r>
            <a:r>
              <a:rPr lang="en-US" sz="3200" dirty="0"/>
              <a:t> </a:t>
            </a:r>
            <a:r>
              <a:rPr lang="en-US" sz="3200" dirty="0" err="1"/>
              <a:t>à</a:t>
            </a:r>
            <a:r>
              <a:rPr lang="en-US" sz="3200" dirty="0"/>
              <a:t> + sport / game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51455" y="4844537"/>
            <a:ext cx="6790278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Ex: </a:t>
            </a:r>
            <a:r>
              <a:rPr lang="en-US" sz="3200" dirty="0" err="1"/>
              <a:t>Est-ce</a:t>
            </a:r>
            <a:r>
              <a:rPr lang="en-US" sz="3200" dirty="0"/>
              <a:t> </a:t>
            </a:r>
            <a:r>
              <a:rPr lang="en-US" sz="3200" dirty="0" err="1"/>
              <a:t>que</a:t>
            </a:r>
            <a:r>
              <a:rPr lang="en-US" sz="3200" dirty="0"/>
              <a:t> </a:t>
            </a:r>
            <a:r>
              <a:rPr lang="en-US" sz="3200" dirty="0" err="1"/>
              <a:t>tu</a:t>
            </a:r>
            <a:r>
              <a:rPr lang="en-US" sz="3200" dirty="0"/>
              <a:t> </a:t>
            </a:r>
            <a:r>
              <a:rPr lang="en-US" sz="3200" dirty="0" err="1"/>
              <a:t>joues</a:t>
            </a:r>
            <a:r>
              <a:rPr lang="en-US" sz="3200" dirty="0"/>
              <a:t> au tennis?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897460" y="5471058"/>
            <a:ext cx="5791208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/>
              <a:t>jouer</a:t>
            </a:r>
            <a:r>
              <a:rPr lang="en-US" sz="3200" dirty="0"/>
              <a:t> de + musical instrument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151458" y="5894386"/>
            <a:ext cx="6790278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Ex: Mon cousin </a:t>
            </a:r>
            <a:r>
              <a:rPr lang="en-US" sz="3200" dirty="0" err="1"/>
              <a:t>joue</a:t>
            </a:r>
            <a:r>
              <a:rPr lang="en-US" sz="3200" dirty="0"/>
              <a:t> de la </a:t>
            </a:r>
            <a:r>
              <a:rPr lang="en-US" sz="3200" dirty="0" err="1"/>
              <a:t>clarinette</a:t>
            </a:r>
            <a:r>
              <a:rPr lang="en-US" sz="3200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Stem-changing verbs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675467" y="1600200"/>
            <a:ext cx="4504272" cy="75353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dirty="0" err="1"/>
              <a:t>acheter</a:t>
            </a:r>
            <a:r>
              <a:rPr lang="en-US" dirty="0"/>
              <a:t> – to buy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235188" y="2353746"/>
            <a:ext cx="64346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/>
              <a:t>j</a:t>
            </a:r>
            <a:r>
              <a:rPr lang="en-US" sz="3200" dirty="0"/>
              <a:t>’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590784" y="2353749"/>
            <a:ext cx="1473154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/>
              <a:t>achète</a:t>
            </a:r>
            <a:endParaRPr 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2031995" y="2997203"/>
            <a:ext cx="64346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/>
              <a:t>tu</a:t>
            </a:r>
            <a:endParaRPr lang="en-US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2539988" y="3014139"/>
            <a:ext cx="191342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/>
              <a:t>achètes</a:t>
            </a:r>
            <a:endParaRPr lang="en-US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812799" y="3708392"/>
            <a:ext cx="19812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/>
              <a:t>il</a:t>
            </a:r>
            <a:r>
              <a:rPr lang="en-US" sz="3200" dirty="0"/>
              <a:t>, </a:t>
            </a:r>
            <a:r>
              <a:rPr lang="en-US" sz="3200" dirty="0" err="1"/>
              <a:t>elle</a:t>
            </a:r>
            <a:r>
              <a:rPr lang="en-US" sz="3200" dirty="0"/>
              <a:t>, on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539991" y="3725328"/>
            <a:ext cx="1490081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/>
              <a:t>achète</a:t>
            </a:r>
            <a:endParaRPr lang="en-US" sz="3200" dirty="0"/>
          </a:p>
        </p:txBody>
      </p:sp>
      <p:sp>
        <p:nvSpPr>
          <p:cNvPr id="11" name="TextBox 10"/>
          <p:cNvSpPr txBox="1"/>
          <p:nvPr/>
        </p:nvSpPr>
        <p:spPr>
          <a:xfrm>
            <a:off x="4301017" y="2438400"/>
            <a:ext cx="1117648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nous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333933" y="2404551"/>
            <a:ext cx="18458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/>
              <a:t>achetons</a:t>
            </a:r>
            <a:endParaRPr lang="en-US" sz="3200" dirty="0"/>
          </a:p>
        </p:txBody>
      </p:sp>
      <p:sp>
        <p:nvSpPr>
          <p:cNvPr id="13" name="TextBox 12"/>
          <p:cNvSpPr txBox="1"/>
          <p:nvPr/>
        </p:nvSpPr>
        <p:spPr>
          <a:xfrm>
            <a:off x="4301020" y="3014139"/>
            <a:ext cx="1117648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/>
              <a:t>vous</a:t>
            </a:r>
            <a:endParaRPr lang="en-US" sz="3200" dirty="0"/>
          </a:p>
        </p:txBody>
      </p:sp>
      <p:sp>
        <p:nvSpPr>
          <p:cNvPr id="14" name="TextBox 13"/>
          <p:cNvSpPr txBox="1"/>
          <p:nvPr/>
        </p:nvSpPr>
        <p:spPr>
          <a:xfrm>
            <a:off x="5333936" y="3064941"/>
            <a:ext cx="18458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/>
              <a:t>achetez</a:t>
            </a:r>
            <a:endParaRPr lang="en-US" sz="3200" dirty="0"/>
          </a:p>
        </p:txBody>
      </p:sp>
      <p:sp>
        <p:nvSpPr>
          <p:cNvPr id="15" name="TextBox 14"/>
          <p:cNvSpPr txBox="1"/>
          <p:nvPr/>
        </p:nvSpPr>
        <p:spPr>
          <a:xfrm>
            <a:off x="3894608" y="3708395"/>
            <a:ext cx="157485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/>
              <a:t>ils</a:t>
            </a:r>
            <a:r>
              <a:rPr lang="en-US" sz="3200" dirty="0"/>
              <a:t>, </a:t>
            </a:r>
            <a:r>
              <a:rPr lang="en-US" sz="3200" dirty="0" err="1"/>
              <a:t>elles</a:t>
            </a:r>
            <a:endParaRPr lang="en-US" sz="3200" dirty="0"/>
          </a:p>
        </p:txBody>
      </p:sp>
      <p:sp>
        <p:nvSpPr>
          <p:cNvPr id="16" name="TextBox 15"/>
          <p:cNvSpPr txBox="1"/>
          <p:nvPr/>
        </p:nvSpPr>
        <p:spPr>
          <a:xfrm>
            <a:off x="5333939" y="3691465"/>
            <a:ext cx="18458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/>
              <a:t>achètent</a:t>
            </a:r>
            <a:endParaRPr lang="en-US" sz="3200" dirty="0"/>
          </a:p>
        </p:txBody>
      </p:sp>
      <p:sp>
        <p:nvSpPr>
          <p:cNvPr id="17" name="TextBox 16"/>
          <p:cNvSpPr txBox="1"/>
          <p:nvPr/>
        </p:nvSpPr>
        <p:spPr>
          <a:xfrm>
            <a:off x="1151467" y="4809067"/>
            <a:ext cx="602827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/>
              <a:buChar char="•"/>
            </a:pPr>
            <a:r>
              <a:rPr lang="en-US" sz="3200" dirty="0"/>
              <a:t> The stem of </a:t>
            </a:r>
            <a:r>
              <a:rPr lang="en-US" sz="3200" dirty="0" err="1"/>
              <a:t>acheter</a:t>
            </a:r>
            <a:r>
              <a:rPr lang="en-US" sz="3200" dirty="0"/>
              <a:t> is written with </a:t>
            </a:r>
            <a:r>
              <a:rPr lang="en-US" sz="3200" dirty="0" err="1"/>
              <a:t>è</a:t>
            </a:r>
            <a:r>
              <a:rPr lang="en-US" sz="3200" dirty="0"/>
              <a:t> on the je, </a:t>
            </a:r>
            <a:r>
              <a:rPr lang="en-US" sz="3200" dirty="0" err="1"/>
              <a:t>tu</a:t>
            </a:r>
            <a:r>
              <a:rPr lang="en-US" sz="3200" dirty="0"/>
              <a:t>, </a:t>
            </a:r>
            <a:r>
              <a:rPr lang="en-US" sz="3200" dirty="0" err="1"/>
              <a:t>il/elle/on</a:t>
            </a:r>
            <a:r>
              <a:rPr lang="en-US" sz="3200" dirty="0"/>
              <a:t>, and </a:t>
            </a:r>
            <a:r>
              <a:rPr lang="en-US" sz="3200" dirty="0" err="1"/>
              <a:t>ils/elles</a:t>
            </a:r>
            <a:r>
              <a:rPr lang="en-US" sz="3200" dirty="0"/>
              <a:t> forms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Stem-changing verbs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286934" y="1744133"/>
            <a:ext cx="5993347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Verbs like </a:t>
            </a:r>
            <a:r>
              <a:rPr lang="en-US" sz="3200" dirty="0" err="1"/>
              <a:t>acheter</a:t>
            </a:r>
            <a:r>
              <a:rPr lang="en-US" sz="3200" dirty="0"/>
              <a:t>:</a:t>
            </a:r>
          </a:p>
          <a:p>
            <a:r>
              <a:rPr lang="en-US" sz="3200" dirty="0" err="1"/>
              <a:t>amener</a:t>
            </a:r>
            <a:r>
              <a:rPr lang="en-US" sz="3200" dirty="0"/>
              <a:t> – to bring along someone</a:t>
            </a:r>
          </a:p>
          <a:p>
            <a:r>
              <a:rPr lang="en-US" sz="3200" dirty="0" err="1"/>
              <a:t>emmener</a:t>
            </a:r>
            <a:r>
              <a:rPr lang="en-US" sz="3200" dirty="0"/>
              <a:t> – to take along someone</a:t>
            </a:r>
          </a:p>
          <a:p>
            <a:r>
              <a:rPr lang="en-US" sz="3200" dirty="0"/>
              <a:t>lever – to raise</a:t>
            </a:r>
          </a:p>
          <a:p>
            <a:r>
              <a:rPr lang="en-US" sz="3200" dirty="0" err="1"/>
              <a:t>promener</a:t>
            </a:r>
            <a:r>
              <a:rPr lang="en-US" sz="3200" dirty="0"/>
              <a:t> – to take for a walk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Stem-changing verbs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26267" y="1930400"/>
            <a:ext cx="3403600" cy="795867"/>
          </a:xfrm>
        </p:spPr>
        <p:txBody>
          <a:bodyPr/>
          <a:lstStyle/>
          <a:p>
            <a:pPr>
              <a:buNone/>
            </a:pPr>
            <a:r>
              <a:rPr lang="en-US" dirty="0" err="1"/>
              <a:t>préférer</a:t>
            </a:r>
            <a:r>
              <a:rPr lang="en-US" dirty="0"/>
              <a:t> – to prefer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761064" y="2726272"/>
            <a:ext cx="64346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je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761067" y="3369729"/>
            <a:ext cx="64346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/>
              <a:t>tu</a:t>
            </a: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474139" y="4063985"/>
            <a:ext cx="19812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/>
              <a:t>il</a:t>
            </a:r>
            <a:r>
              <a:rPr lang="en-US" sz="3200" dirty="0"/>
              <a:t>, </a:t>
            </a:r>
            <a:r>
              <a:rPr lang="en-US" sz="3200" dirty="0" err="1"/>
              <a:t>elle</a:t>
            </a:r>
            <a:r>
              <a:rPr lang="en-US" sz="3200" dirty="0"/>
              <a:t>, on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301017" y="2726275"/>
            <a:ext cx="1117648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nous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301020" y="3318933"/>
            <a:ext cx="1117648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/>
              <a:t>vous</a:t>
            </a:r>
            <a:endParaRPr lang="en-US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3894608" y="4047055"/>
            <a:ext cx="157485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/>
              <a:t>ils</a:t>
            </a:r>
            <a:r>
              <a:rPr lang="en-US" sz="3200" dirty="0"/>
              <a:t>, </a:t>
            </a:r>
            <a:r>
              <a:rPr lang="en-US" sz="3200" dirty="0" err="1"/>
              <a:t>elles</a:t>
            </a:r>
            <a:endParaRPr lang="en-US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2302923" y="2726275"/>
            <a:ext cx="1473154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/>
              <a:t>préfère</a:t>
            </a:r>
            <a:endParaRPr lang="en-US" sz="3200" dirty="0"/>
          </a:p>
        </p:txBody>
      </p:sp>
      <p:sp>
        <p:nvSpPr>
          <p:cNvPr id="11" name="TextBox 10"/>
          <p:cNvSpPr txBox="1"/>
          <p:nvPr/>
        </p:nvSpPr>
        <p:spPr>
          <a:xfrm>
            <a:off x="2285993" y="3403598"/>
            <a:ext cx="191342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/>
              <a:t>préfères</a:t>
            </a:r>
            <a:endParaRPr lang="en-US" sz="3200" dirty="0"/>
          </a:p>
        </p:txBody>
      </p:sp>
      <p:sp>
        <p:nvSpPr>
          <p:cNvPr id="12" name="TextBox 11"/>
          <p:cNvSpPr txBox="1"/>
          <p:nvPr/>
        </p:nvSpPr>
        <p:spPr>
          <a:xfrm>
            <a:off x="2285996" y="4047055"/>
            <a:ext cx="1490081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/>
              <a:t>préfère</a:t>
            </a:r>
            <a:endParaRPr lang="en-US" sz="3200" dirty="0"/>
          </a:p>
        </p:txBody>
      </p:sp>
      <p:sp>
        <p:nvSpPr>
          <p:cNvPr id="13" name="TextBox 12"/>
          <p:cNvSpPr txBox="1"/>
          <p:nvPr/>
        </p:nvSpPr>
        <p:spPr>
          <a:xfrm>
            <a:off x="5333933" y="2743211"/>
            <a:ext cx="18458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/>
              <a:t>préférons</a:t>
            </a:r>
            <a:endParaRPr lang="en-US" sz="3200" dirty="0"/>
          </a:p>
        </p:txBody>
      </p:sp>
      <p:sp>
        <p:nvSpPr>
          <p:cNvPr id="14" name="TextBox 13"/>
          <p:cNvSpPr txBox="1"/>
          <p:nvPr/>
        </p:nvSpPr>
        <p:spPr>
          <a:xfrm>
            <a:off x="5333936" y="3335869"/>
            <a:ext cx="18458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/>
              <a:t>préférez</a:t>
            </a:r>
            <a:endParaRPr lang="en-US" sz="3200" dirty="0"/>
          </a:p>
        </p:txBody>
      </p:sp>
      <p:sp>
        <p:nvSpPr>
          <p:cNvPr id="15" name="TextBox 14"/>
          <p:cNvSpPr txBox="1"/>
          <p:nvPr/>
        </p:nvSpPr>
        <p:spPr>
          <a:xfrm>
            <a:off x="5333939" y="4063991"/>
            <a:ext cx="18458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/>
              <a:t>préfèrent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Stem-changing verbs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472267" y="1744133"/>
            <a:ext cx="342673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Verbs like </a:t>
            </a:r>
            <a:r>
              <a:rPr lang="en-US" sz="3200" dirty="0" err="1"/>
              <a:t>préférer</a:t>
            </a:r>
            <a:r>
              <a:rPr lang="en-US" sz="3200" dirty="0"/>
              <a:t>:</a:t>
            </a:r>
          </a:p>
          <a:p>
            <a:r>
              <a:rPr lang="en-US" sz="3200" dirty="0" err="1"/>
              <a:t>espérer</a:t>
            </a:r>
            <a:r>
              <a:rPr lang="en-US" sz="3200" dirty="0"/>
              <a:t> – to hope</a:t>
            </a:r>
          </a:p>
          <a:p>
            <a:r>
              <a:rPr lang="en-US" sz="3200" dirty="0" err="1"/>
              <a:t>répéter</a:t>
            </a:r>
            <a:r>
              <a:rPr lang="en-US" sz="3200" dirty="0"/>
              <a:t> – to repeat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Stem-changing verbs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726267" y="1930400"/>
            <a:ext cx="3403600" cy="795867"/>
          </a:xfrm>
        </p:spPr>
        <p:txBody>
          <a:bodyPr/>
          <a:lstStyle/>
          <a:p>
            <a:pPr>
              <a:buNone/>
            </a:pPr>
            <a:r>
              <a:rPr lang="en-US" dirty="0"/>
              <a:t>payer – to pay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761064" y="2726272"/>
            <a:ext cx="64346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je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302923" y="2726275"/>
            <a:ext cx="1473154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/>
              <a:t>paie</a:t>
            </a:r>
            <a:endParaRPr 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1761067" y="3369729"/>
            <a:ext cx="64346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/>
              <a:t>tu</a:t>
            </a:r>
            <a:endParaRPr lang="en-US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2285993" y="3403598"/>
            <a:ext cx="191342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/>
              <a:t>paies</a:t>
            </a:r>
            <a:endParaRPr lang="en-US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474139" y="4063985"/>
            <a:ext cx="19812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/>
              <a:t>il</a:t>
            </a:r>
            <a:r>
              <a:rPr lang="en-US" sz="3200" dirty="0"/>
              <a:t>, </a:t>
            </a:r>
            <a:r>
              <a:rPr lang="en-US" sz="3200" dirty="0" err="1"/>
              <a:t>elle</a:t>
            </a:r>
            <a:r>
              <a:rPr lang="en-US" sz="3200" dirty="0"/>
              <a:t>, on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285996" y="4047055"/>
            <a:ext cx="1490081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/>
              <a:t>paie</a:t>
            </a:r>
            <a:endParaRPr lang="en-US" sz="3200" dirty="0"/>
          </a:p>
        </p:txBody>
      </p:sp>
      <p:sp>
        <p:nvSpPr>
          <p:cNvPr id="11" name="TextBox 10"/>
          <p:cNvSpPr txBox="1"/>
          <p:nvPr/>
        </p:nvSpPr>
        <p:spPr>
          <a:xfrm>
            <a:off x="4301017" y="2726275"/>
            <a:ext cx="1117648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nous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333933" y="2743211"/>
            <a:ext cx="18458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/>
              <a:t>payons</a:t>
            </a:r>
            <a:endParaRPr lang="en-US" sz="3200" dirty="0"/>
          </a:p>
        </p:txBody>
      </p:sp>
      <p:sp>
        <p:nvSpPr>
          <p:cNvPr id="13" name="TextBox 12"/>
          <p:cNvSpPr txBox="1"/>
          <p:nvPr/>
        </p:nvSpPr>
        <p:spPr>
          <a:xfrm>
            <a:off x="4301020" y="3318933"/>
            <a:ext cx="1117648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/>
              <a:t>vous</a:t>
            </a:r>
            <a:endParaRPr lang="en-US" sz="3200" dirty="0"/>
          </a:p>
        </p:txBody>
      </p:sp>
      <p:sp>
        <p:nvSpPr>
          <p:cNvPr id="14" name="TextBox 13"/>
          <p:cNvSpPr txBox="1"/>
          <p:nvPr/>
        </p:nvSpPr>
        <p:spPr>
          <a:xfrm>
            <a:off x="5333936" y="3335869"/>
            <a:ext cx="18458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/>
              <a:t>payez</a:t>
            </a:r>
            <a:endParaRPr lang="en-US" sz="3200" dirty="0"/>
          </a:p>
        </p:txBody>
      </p:sp>
      <p:sp>
        <p:nvSpPr>
          <p:cNvPr id="15" name="TextBox 14"/>
          <p:cNvSpPr txBox="1"/>
          <p:nvPr/>
        </p:nvSpPr>
        <p:spPr>
          <a:xfrm>
            <a:off x="3894608" y="4047055"/>
            <a:ext cx="157485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/>
              <a:t>ils</a:t>
            </a:r>
            <a:r>
              <a:rPr lang="en-US" sz="3200" dirty="0"/>
              <a:t>, </a:t>
            </a:r>
            <a:r>
              <a:rPr lang="en-US" sz="3200" dirty="0" err="1"/>
              <a:t>elles</a:t>
            </a:r>
            <a:endParaRPr lang="en-US" sz="3200" dirty="0"/>
          </a:p>
        </p:txBody>
      </p:sp>
      <p:sp>
        <p:nvSpPr>
          <p:cNvPr id="16" name="TextBox 15"/>
          <p:cNvSpPr txBox="1"/>
          <p:nvPr/>
        </p:nvSpPr>
        <p:spPr>
          <a:xfrm>
            <a:off x="5333939" y="4063991"/>
            <a:ext cx="18458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/>
              <a:t>paient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-</a:t>
            </a:r>
            <a:r>
              <a:rPr lang="en-US" dirty="0" err="1"/>
              <a:t>ir</a:t>
            </a:r>
            <a:r>
              <a:rPr lang="en-US" dirty="0"/>
              <a:t> verbs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675467" y="1600200"/>
            <a:ext cx="3725334" cy="75353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dirty="0" err="1"/>
              <a:t>finir</a:t>
            </a:r>
            <a:r>
              <a:rPr lang="en-US" dirty="0"/>
              <a:t> – to finish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082791" y="2353746"/>
            <a:ext cx="64346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je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590784" y="2353749"/>
            <a:ext cx="1473154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fin</a:t>
            </a:r>
            <a:r>
              <a:rPr lang="en-US" sz="3200" u="sng" dirty="0"/>
              <a:t>is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031995" y="2997203"/>
            <a:ext cx="64346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/>
              <a:t>tu</a:t>
            </a:r>
            <a:endParaRPr lang="en-US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2539988" y="3014139"/>
            <a:ext cx="191342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fin</a:t>
            </a:r>
            <a:r>
              <a:rPr lang="en-US" sz="3200" u="sng" dirty="0"/>
              <a:t>is</a:t>
            </a:r>
            <a:endParaRPr lang="en-US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812799" y="3708392"/>
            <a:ext cx="19812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/>
              <a:t>il</a:t>
            </a:r>
            <a:r>
              <a:rPr lang="en-US" sz="3200" dirty="0"/>
              <a:t>, </a:t>
            </a:r>
            <a:r>
              <a:rPr lang="en-US" sz="3200" dirty="0" err="1"/>
              <a:t>elle</a:t>
            </a:r>
            <a:r>
              <a:rPr lang="en-US" sz="3200" dirty="0"/>
              <a:t>, on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539991" y="3725328"/>
            <a:ext cx="1490081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/>
              <a:t>fin</a:t>
            </a:r>
            <a:r>
              <a:rPr lang="en-US" sz="3200" u="sng" dirty="0" err="1"/>
              <a:t>it</a:t>
            </a:r>
            <a:endParaRPr lang="en-US" sz="3200" dirty="0"/>
          </a:p>
        </p:txBody>
      </p:sp>
      <p:sp>
        <p:nvSpPr>
          <p:cNvPr id="11" name="TextBox 10"/>
          <p:cNvSpPr txBox="1"/>
          <p:nvPr/>
        </p:nvSpPr>
        <p:spPr>
          <a:xfrm>
            <a:off x="4301017" y="2404548"/>
            <a:ext cx="1117648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nous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333933" y="2404551"/>
            <a:ext cx="18458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/>
              <a:t>fin</a:t>
            </a:r>
            <a:r>
              <a:rPr lang="en-US" sz="3200" u="sng" dirty="0" err="1"/>
              <a:t>issons</a:t>
            </a:r>
            <a:endParaRPr lang="en-US" sz="3200" dirty="0"/>
          </a:p>
        </p:txBody>
      </p:sp>
      <p:sp>
        <p:nvSpPr>
          <p:cNvPr id="14" name="TextBox 13"/>
          <p:cNvSpPr txBox="1"/>
          <p:nvPr/>
        </p:nvSpPr>
        <p:spPr>
          <a:xfrm>
            <a:off x="4301020" y="3014139"/>
            <a:ext cx="1117648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/>
              <a:t>vous</a:t>
            </a:r>
            <a:endParaRPr lang="en-US" sz="3200" dirty="0"/>
          </a:p>
        </p:txBody>
      </p:sp>
      <p:sp>
        <p:nvSpPr>
          <p:cNvPr id="15" name="TextBox 14"/>
          <p:cNvSpPr txBox="1"/>
          <p:nvPr/>
        </p:nvSpPr>
        <p:spPr>
          <a:xfrm>
            <a:off x="5333936" y="3064941"/>
            <a:ext cx="18458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/>
              <a:t>fin</a:t>
            </a:r>
            <a:r>
              <a:rPr lang="en-US" sz="3200" u="sng" dirty="0" err="1"/>
              <a:t>issez</a:t>
            </a:r>
            <a:endParaRPr lang="en-US" sz="3200" dirty="0"/>
          </a:p>
        </p:txBody>
      </p:sp>
      <p:sp>
        <p:nvSpPr>
          <p:cNvPr id="16" name="TextBox 15"/>
          <p:cNvSpPr txBox="1"/>
          <p:nvPr/>
        </p:nvSpPr>
        <p:spPr>
          <a:xfrm>
            <a:off x="3894608" y="3708395"/>
            <a:ext cx="157485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/>
              <a:t>ils</a:t>
            </a:r>
            <a:r>
              <a:rPr lang="en-US" sz="3200" dirty="0"/>
              <a:t>, </a:t>
            </a:r>
            <a:r>
              <a:rPr lang="en-US" sz="3200" dirty="0" err="1"/>
              <a:t>elles</a:t>
            </a:r>
            <a:endParaRPr lang="en-US" sz="3200" dirty="0"/>
          </a:p>
        </p:txBody>
      </p:sp>
      <p:sp>
        <p:nvSpPr>
          <p:cNvPr id="17" name="TextBox 16"/>
          <p:cNvSpPr txBox="1"/>
          <p:nvPr/>
        </p:nvSpPr>
        <p:spPr>
          <a:xfrm>
            <a:off x="5333939" y="3708395"/>
            <a:ext cx="18458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/>
              <a:t>fin</a:t>
            </a:r>
            <a:r>
              <a:rPr lang="en-US" sz="3200" u="sng" dirty="0" err="1"/>
              <a:t>issent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4" grpId="0"/>
      <p:bldP spid="15" grpId="0"/>
      <p:bldP spid="16" grpId="0"/>
      <p:bldP spid="1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-re verbs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675467" y="1600200"/>
            <a:ext cx="3725334" cy="75353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dirty="0" err="1"/>
              <a:t>vendre</a:t>
            </a:r>
            <a:r>
              <a:rPr lang="en-US" dirty="0"/>
              <a:t> – to sell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082791" y="2353746"/>
            <a:ext cx="64346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je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590784" y="2353749"/>
            <a:ext cx="1473154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vend</a:t>
            </a:r>
            <a:r>
              <a:rPr lang="en-US" sz="3200" u="sng" dirty="0"/>
              <a:t>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031995" y="2997203"/>
            <a:ext cx="64346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/>
              <a:t>tu</a:t>
            </a:r>
            <a:endParaRPr lang="en-US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2539988" y="3014139"/>
            <a:ext cx="191342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vend</a:t>
            </a:r>
            <a:r>
              <a:rPr lang="en-US" sz="3200" u="sng" dirty="0"/>
              <a:t>s</a:t>
            </a:r>
            <a:endParaRPr lang="en-US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812799" y="3708392"/>
            <a:ext cx="19812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/>
              <a:t>il</a:t>
            </a:r>
            <a:r>
              <a:rPr lang="en-US" sz="3200" dirty="0"/>
              <a:t>, </a:t>
            </a:r>
            <a:r>
              <a:rPr lang="en-US" sz="3200" dirty="0" err="1"/>
              <a:t>elle</a:t>
            </a:r>
            <a:r>
              <a:rPr lang="en-US" sz="3200" dirty="0"/>
              <a:t>, on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539991" y="3725328"/>
            <a:ext cx="1490081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vend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301017" y="2404548"/>
            <a:ext cx="1117648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nous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333933" y="2404551"/>
            <a:ext cx="18458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/>
              <a:t>vend</a:t>
            </a:r>
            <a:r>
              <a:rPr lang="en-US" sz="3200" u="sng" dirty="0" err="1"/>
              <a:t>ons</a:t>
            </a:r>
            <a:endParaRPr lang="en-US" sz="3200" dirty="0"/>
          </a:p>
        </p:txBody>
      </p:sp>
      <p:sp>
        <p:nvSpPr>
          <p:cNvPr id="14" name="TextBox 13"/>
          <p:cNvSpPr txBox="1"/>
          <p:nvPr/>
        </p:nvSpPr>
        <p:spPr>
          <a:xfrm>
            <a:off x="4301020" y="3014139"/>
            <a:ext cx="1117648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/>
              <a:t>vous</a:t>
            </a:r>
            <a:endParaRPr lang="en-US" sz="3200" dirty="0"/>
          </a:p>
        </p:txBody>
      </p:sp>
      <p:sp>
        <p:nvSpPr>
          <p:cNvPr id="15" name="TextBox 14"/>
          <p:cNvSpPr txBox="1"/>
          <p:nvPr/>
        </p:nvSpPr>
        <p:spPr>
          <a:xfrm>
            <a:off x="5333936" y="3064941"/>
            <a:ext cx="18458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/>
              <a:t>vend</a:t>
            </a:r>
            <a:r>
              <a:rPr lang="en-US" sz="3200" u="sng" dirty="0" err="1"/>
              <a:t>ez</a:t>
            </a:r>
            <a:endParaRPr lang="en-US" sz="3200" dirty="0"/>
          </a:p>
        </p:txBody>
      </p:sp>
      <p:sp>
        <p:nvSpPr>
          <p:cNvPr id="16" name="TextBox 15"/>
          <p:cNvSpPr txBox="1"/>
          <p:nvPr/>
        </p:nvSpPr>
        <p:spPr>
          <a:xfrm>
            <a:off x="3894608" y="3708395"/>
            <a:ext cx="157485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/>
              <a:t>ils</a:t>
            </a:r>
            <a:r>
              <a:rPr lang="en-US" sz="3200" dirty="0"/>
              <a:t>, </a:t>
            </a:r>
            <a:r>
              <a:rPr lang="en-US" sz="3200" dirty="0" err="1"/>
              <a:t>elles</a:t>
            </a:r>
            <a:endParaRPr lang="en-US" sz="3200" dirty="0"/>
          </a:p>
        </p:txBody>
      </p:sp>
      <p:sp>
        <p:nvSpPr>
          <p:cNvPr id="17" name="TextBox 16"/>
          <p:cNvSpPr txBox="1"/>
          <p:nvPr/>
        </p:nvSpPr>
        <p:spPr>
          <a:xfrm>
            <a:off x="5333939" y="3708395"/>
            <a:ext cx="18458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/>
              <a:t>vend</a:t>
            </a:r>
            <a:r>
              <a:rPr lang="en-US" sz="3200" u="sng" dirty="0" err="1"/>
              <a:t>ent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4" grpId="0"/>
      <p:bldP spid="15" grpId="0"/>
      <p:bldP spid="16" grpId="0"/>
      <p:bldP spid="1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Irregular Verbs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980261" y="1583267"/>
            <a:ext cx="1625553" cy="75353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dirty="0" err="1"/>
              <a:t>avoir</a:t>
            </a:r>
            <a:r>
              <a:rPr lang="en-US" dirty="0"/>
              <a:t>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082791" y="2353746"/>
            <a:ext cx="64346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/>
              <a:t>j</a:t>
            </a:r>
            <a:r>
              <a:rPr lang="en-US" sz="3200" dirty="0"/>
              <a:t>’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353722" y="2353749"/>
            <a:ext cx="1473154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/>
              <a:t>ai</a:t>
            </a:r>
            <a:endParaRPr 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2031995" y="2997203"/>
            <a:ext cx="64346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/>
              <a:t>tu</a:t>
            </a:r>
            <a:endParaRPr lang="en-US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2539988" y="3014139"/>
            <a:ext cx="191342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as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12799" y="3708392"/>
            <a:ext cx="19812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/>
              <a:t>il</a:t>
            </a:r>
            <a:r>
              <a:rPr lang="en-US" sz="3200" dirty="0"/>
              <a:t>, </a:t>
            </a:r>
            <a:r>
              <a:rPr lang="en-US" sz="3200" dirty="0" err="1"/>
              <a:t>elle</a:t>
            </a:r>
            <a:r>
              <a:rPr lang="en-US" sz="3200" dirty="0"/>
              <a:t>, on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539991" y="3725328"/>
            <a:ext cx="1490081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a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301017" y="2404548"/>
            <a:ext cx="1117648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nous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333933" y="2404551"/>
            <a:ext cx="18458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/>
              <a:t>avons</a:t>
            </a:r>
            <a:endParaRPr lang="en-US" sz="3200" dirty="0"/>
          </a:p>
        </p:txBody>
      </p:sp>
      <p:sp>
        <p:nvSpPr>
          <p:cNvPr id="13" name="TextBox 12"/>
          <p:cNvSpPr txBox="1"/>
          <p:nvPr/>
        </p:nvSpPr>
        <p:spPr>
          <a:xfrm>
            <a:off x="4301020" y="3014139"/>
            <a:ext cx="1117648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/>
              <a:t>vous</a:t>
            </a:r>
            <a:endParaRPr lang="en-US" sz="3200" dirty="0"/>
          </a:p>
        </p:txBody>
      </p:sp>
      <p:sp>
        <p:nvSpPr>
          <p:cNvPr id="14" name="TextBox 13"/>
          <p:cNvSpPr txBox="1"/>
          <p:nvPr/>
        </p:nvSpPr>
        <p:spPr>
          <a:xfrm>
            <a:off x="5333936" y="3064941"/>
            <a:ext cx="18458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/>
              <a:t>avez</a:t>
            </a:r>
            <a:endParaRPr lang="en-US" sz="3200" dirty="0"/>
          </a:p>
        </p:txBody>
      </p:sp>
      <p:sp>
        <p:nvSpPr>
          <p:cNvPr id="15" name="TextBox 14"/>
          <p:cNvSpPr txBox="1"/>
          <p:nvPr/>
        </p:nvSpPr>
        <p:spPr>
          <a:xfrm>
            <a:off x="3894608" y="3708395"/>
            <a:ext cx="157485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/>
              <a:t>ils</a:t>
            </a:r>
            <a:r>
              <a:rPr lang="en-US" sz="3200" dirty="0"/>
              <a:t>, </a:t>
            </a:r>
            <a:r>
              <a:rPr lang="en-US" sz="3200" dirty="0" err="1"/>
              <a:t>elles</a:t>
            </a:r>
            <a:endParaRPr lang="en-US" sz="3200" dirty="0"/>
          </a:p>
        </p:txBody>
      </p:sp>
      <p:sp>
        <p:nvSpPr>
          <p:cNvPr id="16" name="TextBox 15"/>
          <p:cNvSpPr txBox="1"/>
          <p:nvPr/>
        </p:nvSpPr>
        <p:spPr>
          <a:xfrm>
            <a:off x="5333939" y="3708395"/>
            <a:ext cx="18458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/>
              <a:t>ont</a:t>
            </a:r>
            <a:endParaRPr lang="en-US" sz="3200" dirty="0"/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3911579" y="1600203"/>
            <a:ext cx="2302954" cy="7535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 to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have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Definite Articles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le, la, les, </a:t>
            </a:r>
            <a:r>
              <a:rPr lang="en-US" dirty="0" err="1"/>
              <a:t>l</a:t>
            </a:r>
            <a:r>
              <a:rPr lang="en-US" dirty="0"/>
              <a:t>’ (before a vowel sound)</a:t>
            </a:r>
          </a:p>
          <a:p>
            <a:r>
              <a:rPr lang="en-US" dirty="0"/>
              <a:t>the</a:t>
            </a:r>
          </a:p>
          <a:p>
            <a:r>
              <a:rPr lang="en-US" dirty="0"/>
              <a:t>Used when talking about likes &amp; dislikes (preferences)</a:t>
            </a:r>
          </a:p>
          <a:p>
            <a:r>
              <a:rPr lang="en-US" dirty="0"/>
              <a:t>Ex: </a:t>
            </a:r>
            <a:r>
              <a:rPr lang="en-US" dirty="0" err="1"/>
              <a:t>J’aime</a:t>
            </a:r>
            <a:r>
              <a:rPr lang="en-US" dirty="0"/>
              <a:t> le tennis.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Irregular Verbs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675467" y="1600200"/>
            <a:ext cx="1625553" cy="75353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dirty="0" err="1"/>
              <a:t>être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691450" y="1600203"/>
            <a:ext cx="1625553" cy="7535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3200" dirty="0"/>
              <a:t>- </a:t>
            </a:r>
            <a:r>
              <a:rPr lang="en-US" sz="3200" dirty="0" err="1"/>
              <a:t>t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be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031995" y="2997203"/>
            <a:ext cx="64346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/>
              <a:t>tu</a:t>
            </a:r>
            <a:endParaRPr 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2082791" y="2353746"/>
            <a:ext cx="64346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je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539985" y="2353749"/>
            <a:ext cx="1473154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/>
              <a:t>suis</a:t>
            </a:r>
            <a:endParaRPr lang="en-US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2539988" y="3014139"/>
            <a:ext cx="191342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/>
              <a:t>es</a:t>
            </a:r>
            <a:endParaRPr lang="en-US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812799" y="3708392"/>
            <a:ext cx="19812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/>
              <a:t>il</a:t>
            </a:r>
            <a:r>
              <a:rPr lang="en-US" sz="3200" dirty="0"/>
              <a:t>, </a:t>
            </a:r>
            <a:r>
              <a:rPr lang="en-US" sz="3200" dirty="0" err="1"/>
              <a:t>elle</a:t>
            </a:r>
            <a:r>
              <a:rPr lang="en-US" sz="3200" dirty="0"/>
              <a:t>, on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539991" y="3725328"/>
            <a:ext cx="1490081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/>
              <a:t>est</a:t>
            </a:r>
            <a:endParaRPr lang="en-US" sz="3200" dirty="0"/>
          </a:p>
        </p:txBody>
      </p:sp>
      <p:sp>
        <p:nvSpPr>
          <p:cNvPr id="12" name="TextBox 11"/>
          <p:cNvSpPr txBox="1"/>
          <p:nvPr/>
        </p:nvSpPr>
        <p:spPr>
          <a:xfrm>
            <a:off x="4301017" y="2404548"/>
            <a:ext cx="1117648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nous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333933" y="2404551"/>
            <a:ext cx="18458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/>
              <a:t>sommes</a:t>
            </a:r>
            <a:endParaRPr lang="en-US" sz="3200" dirty="0"/>
          </a:p>
        </p:txBody>
      </p:sp>
      <p:sp>
        <p:nvSpPr>
          <p:cNvPr id="14" name="TextBox 13"/>
          <p:cNvSpPr txBox="1"/>
          <p:nvPr/>
        </p:nvSpPr>
        <p:spPr>
          <a:xfrm>
            <a:off x="4301020" y="3014139"/>
            <a:ext cx="1117648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/>
              <a:t>vous</a:t>
            </a:r>
            <a:endParaRPr lang="en-US" sz="3200" dirty="0"/>
          </a:p>
        </p:txBody>
      </p:sp>
      <p:sp>
        <p:nvSpPr>
          <p:cNvPr id="15" name="TextBox 14"/>
          <p:cNvSpPr txBox="1"/>
          <p:nvPr/>
        </p:nvSpPr>
        <p:spPr>
          <a:xfrm>
            <a:off x="5333936" y="3064941"/>
            <a:ext cx="18458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/>
              <a:t>êtes</a:t>
            </a:r>
            <a:endParaRPr lang="en-US" sz="3200" dirty="0"/>
          </a:p>
        </p:txBody>
      </p:sp>
      <p:sp>
        <p:nvSpPr>
          <p:cNvPr id="16" name="TextBox 15"/>
          <p:cNvSpPr txBox="1"/>
          <p:nvPr/>
        </p:nvSpPr>
        <p:spPr>
          <a:xfrm>
            <a:off x="3894608" y="3708395"/>
            <a:ext cx="157485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/>
              <a:t>ils</a:t>
            </a:r>
            <a:r>
              <a:rPr lang="en-US" sz="3200" dirty="0"/>
              <a:t>, </a:t>
            </a:r>
            <a:r>
              <a:rPr lang="en-US" sz="3200" dirty="0" err="1"/>
              <a:t>elles</a:t>
            </a:r>
            <a:endParaRPr lang="en-US" sz="3200" dirty="0"/>
          </a:p>
        </p:txBody>
      </p:sp>
      <p:sp>
        <p:nvSpPr>
          <p:cNvPr id="17" name="TextBox 16"/>
          <p:cNvSpPr txBox="1"/>
          <p:nvPr/>
        </p:nvSpPr>
        <p:spPr>
          <a:xfrm>
            <a:off x="5333939" y="3708395"/>
            <a:ext cx="18458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/>
              <a:t>sont</a:t>
            </a:r>
            <a:endParaRPr lang="en-US" sz="3200" dirty="0"/>
          </a:p>
        </p:txBody>
      </p:sp>
      <p:sp>
        <p:nvSpPr>
          <p:cNvPr id="18" name="TextBox 17"/>
          <p:cNvSpPr txBox="1"/>
          <p:nvPr/>
        </p:nvSpPr>
        <p:spPr>
          <a:xfrm>
            <a:off x="4030133" y="1998133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build="p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Irregular Verbs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895596" y="1600200"/>
            <a:ext cx="1625553" cy="75353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dirty="0" err="1"/>
              <a:t>aller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911579" y="1600203"/>
            <a:ext cx="1625553" cy="7535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 to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go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082791" y="2353746"/>
            <a:ext cx="64346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je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556918" y="2353733"/>
            <a:ext cx="1473154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/>
              <a:t>vais</a:t>
            </a:r>
            <a:endParaRPr lang="en-US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2031995" y="2997203"/>
            <a:ext cx="64346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/>
              <a:t>tu</a:t>
            </a:r>
            <a:endParaRPr lang="en-US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2539988" y="3014139"/>
            <a:ext cx="191342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vas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12799" y="3708392"/>
            <a:ext cx="19812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/>
              <a:t>il</a:t>
            </a:r>
            <a:r>
              <a:rPr lang="en-US" sz="3200" dirty="0"/>
              <a:t>, </a:t>
            </a:r>
            <a:r>
              <a:rPr lang="en-US" sz="3200" dirty="0" err="1"/>
              <a:t>elle</a:t>
            </a:r>
            <a:r>
              <a:rPr lang="en-US" sz="3200" dirty="0"/>
              <a:t>, on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539991" y="3725328"/>
            <a:ext cx="1490081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/>
              <a:t>va</a:t>
            </a:r>
            <a:endParaRPr lang="en-US" sz="3200" dirty="0"/>
          </a:p>
        </p:txBody>
      </p:sp>
      <p:sp>
        <p:nvSpPr>
          <p:cNvPr id="12" name="TextBox 11"/>
          <p:cNvSpPr txBox="1"/>
          <p:nvPr/>
        </p:nvSpPr>
        <p:spPr>
          <a:xfrm>
            <a:off x="4301017" y="2404548"/>
            <a:ext cx="1117648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nous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333933" y="2404551"/>
            <a:ext cx="18458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/>
              <a:t>allons</a:t>
            </a:r>
            <a:endParaRPr lang="en-US" sz="3200" dirty="0"/>
          </a:p>
        </p:txBody>
      </p:sp>
      <p:sp>
        <p:nvSpPr>
          <p:cNvPr id="14" name="TextBox 13"/>
          <p:cNvSpPr txBox="1"/>
          <p:nvPr/>
        </p:nvSpPr>
        <p:spPr>
          <a:xfrm>
            <a:off x="4301020" y="2989324"/>
            <a:ext cx="1117648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/>
              <a:t>vous</a:t>
            </a:r>
            <a:endParaRPr lang="en-US" sz="3200" dirty="0"/>
          </a:p>
        </p:txBody>
      </p:sp>
      <p:sp>
        <p:nvSpPr>
          <p:cNvPr id="15" name="TextBox 14"/>
          <p:cNvSpPr txBox="1"/>
          <p:nvPr/>
        </p:nvSpPr>
        <p:spPr>
          <a:xfrm>
            <a:off x="5333936" y="3014142"/>
            <a:ext cx="18458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/>
              <a:t>allez</a:t>
            </a:r>
            <a:endParaRPr lang="en-US" sz="3200" dirty="0"/>
          </a:p>
        </p:txBody>
      </p:sp>
      <p:sp>
        <p:nvSpPr>
          <p:cNvPr id="16" name="TextBox 15"/>
          <p:cNvSpPr txBox="1"/>
          <p:nvPr/>
        </p:nvSpPr>
        <p:spPr>
          <a:xfrm>
            <a:off x="3894608" y="3708395"/>
            <a:ext cx="157485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/>
              <a:t>ils</a:t>
            </a:r>
            <a:r>
              <a:rPr lang="en-US" sz="3200" dirty="0"/>
              <a:t>, </a:t>
            </a:r>
            <a:r>
              <a:rPr lang="en-US" sz="3200" dirty="0" err="1"/>
              <a:t>elles</a:t>
            </a:r>
            <a:endParaRPr lang="en-US" sz="3200" dirty="0"/>
          </a:p>
        </p:txBody>
      </p:sp>
      <p:sp>
        <p:nvSpPr>
          <p:cNvPr id="17" name="TextBox 16"/>
          <p:cNvSpPr txBox="1"/>
          <p:nvPr/>
        </p:nvSpPr>
        <p:spPr>
          <a:xfrm>
            <a:off x="5333939" y="3708395"/>
            <a:ext cx="18458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/>
              <a:t>vont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build="p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Irregular Verbs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709333" y="1600200"/>
            <a:ext cx="1625553" cy="75353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dirty="0"/>
              <a:t>faire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911579" y="1600203"/>
            <a:ext cx="3488288" cy="7535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 to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do, to make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33600" y="2353746"/>
            <a:ext cx="64346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je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539985" y="2353749"/>
            <a:ext cx="1473154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/>
              <a:t>fais</a:t>
            </a:r>
            <a:endParaRPr lang="en-US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2031995" y="2997203"/>
            <a:ext cx="64346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/>
              <a:t>tu</a:t>
            </a:r>
            <a:endParaRPr lang="en-US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2539988" y="3014139"/>
            <a:ext cx="191342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/>
              <a:t>fais</a:t>
            </a:r>
            <a:endParaRPr lang="en-US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812799" y="3708392"/>
            <a:ext cx="19812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/>
              <a:t>il</a:t>
            </a:r>
            <a:r>
              <a:rPr lang="en-US" sz="3200" dirty="0"/>
              <a:t>, </a:t>
            </a:r>
            <a:r>
              <a:rPr lang="en-US" sz="3200" dirty="0" err="1"/>
              <a:t>elle</a:t>
            </a:r>
            <a:r>
              <a:rPr lang="en-US" sz="3200" dirty="0"/>
              <a:t>, on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539991" y="3725328"/>
            <a:ext cx="1490081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fait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301017" y="2404548"/>
            <a:ext cx="1117648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nous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333933" y="2404551"/>
            <a:ext cx="18458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/>
              <a:t>faisons</a:t>
            </a:r>
            <a:endParaRPr lang="en-US" sz="3200" dirty="0"/>
          </a:p>
        </p:txBody>
      </p:sp>
      <p:sp>
        <p:nvSpPr>
          <p:cNvPr id="14" name="TextBox 13"/>
          <p:cNvSpPr txBox="1"/>
          <p:nvPr/>
        </p:nvSpPr>
        <p:spPr>
          <a:xfrm>
            <a:off x="4301020" y="2989324"/>
            <a:ext cx="1117648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/>
              <a:t>vous</a:t>
            </a:r>
            <a:endParaRPr lang="en-US" sz="3200" dirty="0"/>
          </a:p>
        </p:txBody>
      </p:sp>
      <p:sp>
        <p:nvSpPr>
          <p:cNvPr id="15" name="TextBox 14"/>
          <p:cNvSpPr txBox="1"/>
          <p:nvPr/>
        </p:nvSpPr>
        <p:spPr>
          <a:xfrm>
            <a:off x="5333936" y="3014142"/>
            <a:ext cx="18458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/>
              <a:t>faites</a:t>
            </a:r>
            <a:endParaRPr lang="en-US" sz="3200" dirty="0"/>
          </a:p>
        </p:txBody>
      </p:sp>
      <p:sp>
        <p:nvSpPr>
          <p:cNvPr id="16" name="TextBox 15"/>
          <p:cNvSpPr txBox="1"/>
          <p:nvPr/>
        </p:nvSpPr>
        <p:spPr>
          <a:xfrm>
            <a:off x="3894608" y="3708395"/>
            <a:ext cx="157485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/>
              <a:t>ils</a:t>
            </a:r>
            <a:r>
              <a:rPr lang="en-US" sz="3200" dirty="0"/>
              <a:t>, </a:t>
            </a:r>
            <a:r>
              <a:rPr lang="en-US" sz="3200" dirty="0" err="1"/>
              <a:t>elles</a:t>
            </a:r>
            <a:endParaRPr lang="en-US" sz="3200" dirty="0"/>
          </a:p>
        </p:txBody>
      </p:sp>
      <p:sp>
        <p:nvSpPr>
          <p:cNvPr id="17" name="TextBox 16"/>
          <p:cNvSpPr txBox="1"/>
          <p:nvPr/>
        </p:nvSpPr>
        <p:spPr>
          <a:xfrm>
            <a:off x="5333939" y="3708395"/>
            <a:ext cx="18458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font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build="p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Irregular Verbs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675467" y="1600200"/>
            <a:ext cx="1625553" cy="75353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dirty="0" err="1"/>
              <a:t>venir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911579" y="1600203"/>
            <a:ext cx="3488288" cy="7535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 to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come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33600" y="2336813"/>
            <a:ext cx="64346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je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539985" y="2353749"/>
            <a:ext cx="1473154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/>
              <a:t>viens</a:t>
            </a:r>
            <a:endParaRPr lang="en-US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2031995" y="2997203"/>
            <a:ext cx="64346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/>
              <a:t>tu</a:t>
            </a:r>
            <a:endParaRPr lang="en-US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2539988" y="3014139"/>
            <a:ext cx="191342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/>
              <a:t>viens</a:t>
            </a:r>
            <a:endParaRPr lang="en-US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812799" y="3708392"/>
            <a:ext cx="19812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/>
              <a:t>il</a:t>
            </a:r>
            <a:r>
              <a:rPr lang="en-US" sz="3200" dirty="0"/>
              <a:t>, </a:t>
            </a:r>
            <a:r>
              <a:rPr lang="en-US" sz="3200" dirty="0" err="1"/>
              <a:t>elle</a:t>
            </a:r>
            <a:r>
              <a:rPr lang="en-US" sz="3200" dirty="0"/>
              <a:t>, on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539991" y="3725328"/>
            <a:ext cx="1490081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/>
              <a:t>vient</a:t>
            </a:r>
            <a:endParaRPr lang="en-US" sz="3200" dirty="0"/>
          </a:p>
        </p:txBody>
      </p:sp>
      <p:sp>
        <p:nvSpPr>
          <p:cNvPr id="12" name="TextBox 11"/>
          <p:cNvSpPr txBox="1"/>
          <p:nvPr/>
        </p:nvSpPr>
        <p:spPr>
          <a:xfrm>
            <a:off x="4301017" y="2404548"/>
            <a:ext cx="1117648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nous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333933" y="2404551"/>
            <a:ext cx="18458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/>
              <a:t>venons</a:t>
            </a:r>
            <a:endParaRPr lang="en-US" sz="3200" dirty="0"/>
          </a:p>
        </p:txBody>
      </p:sp>
      <p:sp>
        <p:nvSpPr>
          <p:cNvPr id="14" name="TextBox 13"/>
          <p:cNvSpPr txBox="1"/>
          <p:nvPr/>
        </p:nvSpPr>
        <p:spPr>
          <a:xfrm>
            <a:off x="4301020" y="2989324"/>
            <a:ext cx="1117648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/>
              <a:t>vous</a:t>
            </a:r>
            <a:endParaRPr lang="en-US" sz="3200" dirty="0"/>
          </a:p>
        </p:txBody>
      </p:sp>
      <p:sp>
        <p:nvSpPr>
          <p:cNvPr id="15" name="TextBox 14"/>
          <p:cNvSpPr txBox="1"/>
          <p:nvPr/>
        </p:nvSpPr>
        <p:spPr>
          <a:xfrm>
            <a:off x="5333936" y="3014142"/>
            <a:ext cx="18458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/>
              <a:t>venez</a:t>
            </a:r>
            <a:endParaRPr lang="en-US" sz="3200" dirty="0"/>
          </a:p>
        </p:txBody>
      </p:sp>
      <p:sp>
        <p:nvSpPr>
          <p:cNvPr id="16" name="TextBox 15"/>
          <p:cNvSpPr txBox="1"/>
          <p:nvPr/>
        </p:nvSpPr>
        <p:spPr>
          <a:xfrm>
            <a:off x="3894608" y="3708395"/>
            <a:ext cx="157485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/>
              <a:t>ils</a:t>
            </a:r>
            <a:r>
              <a:rPr lang="en-US" sz="3200" dirty="0"/>
              <a:t>, </a:t>
            </a:r>
            <a:r>
              <a:rPr lang="en-US" sz="3200" dirty="0" err="1"/>
              <a:t>elles</a:t>
            </a:r>
            <a:endParaRPr lang="en-US" sz="3200" dirty="0"/>
          </a:p>
        </p:txBody>
      </p:sp>
      <p:sp>
        <p:nvSpPr>
          <p:cNvPr id="17" name="TextBox 16"/>
          <p:cNvSpPr txBox="1"/>
          <p:nvPr/>
        </p:nvSpPr>
        <p:spPr>
          <a:xfrm>
            <a:off x="5333939" y="3708395"/>
            <a:ext cx="18458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/>
              <a:t>viennent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build="p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Irregular Verbs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506656" y="1600200"/>
            <a:ext cx="1625553" cy="75353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dirty="0" err="1"/>
              <a:t>vouloir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911579" y="1600203"/>
            <a:ext cx="3488288" cy="7535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 to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want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33600" y="2336813"/>
            <a:ext cx="64346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je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539985" y="2325613"/>
            <a:ext cx="1473154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/>
              <a:t>veux</a:t>
            </a:r>
            <a:endParaRPr lang="en-US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2031995" y="2997203"/>
            <a:ext cx="64346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/>
              <a:t>tu</a:t>
            </a:r>
            <a:endParaRPr lang="en-US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2539988" y="3000071"/>
            <a:ext cx="191342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/>
              <a:t>veux</a:t>
            </a:r>
            <a:endParaRPr lang="en-US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812799" y="3708392"/>
            <a:ext cx="19812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/>
              <a:t>il</a:t>
            </a:r>
            <a:r>
              <a:rPr lang="en-US" sz="3200" dirty="0"/>
              <a:t>, </a:t>
            </a:r>
            <a:r>
              <a:rPr lang="en-US" sz="3200" dirty="0" err="1"/>
              <a:t>elle</a:t>
            </a:r>
            <a:r>
              <a:rPr lang="en-US" sz="3200" dirty="0"/>
              <a:t>, on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539991" y="3725328"/>
            <a:ext cx="1490081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/>
              <a:t>veut</a:t>
            </a:r>
            <a:endParaRPr lang="en-US" sz="3200" dirty="0"/>
          </a:p>
        </p:txBody>
      </p:sp>
      <p:sp>
        <p:nvSpPr>
          <p:cNvPr id="12" name="TextBox 11"/>
          <p:cNvSpPr txBox="1"/>
          <p:nvPr/>
        </p:nvSpPr>
        <p:spPr>
          <a:xfrm>
            <a:off x="4301017" y="2404548"/>
            <a:ext cx="1117648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nous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333933" y="2404551"/>
            <a:ext cx="18458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/>
              <a:t>voulons</a:t>
            </a:r>
            <a:endParaRPr lang="en-US" sz="3200" dirty="0"/>
          </a:p>
        </p:txBody>
      </p:sp>
      <p:sp>
        <p:nvSpPr>
          <p:cNvPr id="14" name="TextBox 13"/>
          <p:cNvSpPr txBox="1"/>
          <p:nvPr/>
        </p:nvSpPr>
        <p:spPr>
          <a:xfrm>
            <a:off x="4301020" y="2989324"/>
            <a:ext cx="1117648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/>
              <a:t>vous</a:t>
            </a:r>
            <a:endParaRPr lang="en-US" sz="3200" dirty="0"/>
          </a:p>
        </p:txBody>
      </p:sp>
      <p:sp>
        <p:nvSpPr>
          <p:cNvPr id="15" name="TextBox 14"/>
          <p:cNvSpPr txBox="1"/>
          <p:nvPr/>
        </p:nvSpPr>
        <p:spPr>
          <a:xfrm>
            <a:off x="5333936" y="3014142"/>
            <a:ext cx="18458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/>
              <a:t>voulez</a:t>
            </a:r>
            <a:endParaRPr lang="en-US" sz="3200" dirty="0"/>
          </a:p>
        </p:txBody>
      </p:sp>
      <p:sp>
        <p:nvSpPr>
          <p:cNvPr id="16" name="TextBox 15"/>
          <p:cNvSpPr txBox="1"/>
          <p:nvPr/>
        </p:nvSpPr>
        <p:spPr>
          <a:xfrm>
            <a:off x="3894608" y="3708395"/>
            <a:ext cx="157485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/>
              <a:t>ils</a:t>
            </a:r>
            <a:r>
              <a:rPr lang="en-US" sz="3200" dirty="0"/>
              <a:t>, </a:t>
            </a:r>
            <a:r>
              <a:rPr lang="en-US" sz="3200" dirty="0" err="1"/>
              <a:t>elles</a:t>
            </a:r>
            <a:endParaRPr lang="en-US" sz="3200" dirty="0"/>
          </a:p>
        </p:txBody>
      </p:sp>
      <p:sp>
        <p:nvSpPr>
          <p:cNvPr id="17" name="TextBox 16"/>
          <p:cNvSpPr txBox="1"/>
          <p:nvPr/>
        </p:nvSpPr>
        <p:spPr>
          <a:xfrm>
            <a:off x="5333939" y="3708395"/>
            <a:ext cx="18458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/>
              <a:t>veulent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112896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build="p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Irregular Verbs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506656" y="1600200"/>
            <a:ext cx="1625553" cy="75353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dirty="0" err="1"/>
              <a:t>pouvoir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911579" y="1600203"/>
            <a:ext cx="3488288" cy="7535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 </a:t>
            </a:r>
            <a:r>
              <a:rPr lang="en-US" sz="3200" dirty="0"/>
              <a:t>can, to be able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33600" y="2336813"/>
            <a:ext cx="64346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je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539985" y="2325613"/>
            <a:ext cx="1473154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/>
              <a:t>peux</a:t>
            </a:r>
            <a:endParaRPr lang="en-US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2031995" y="2997203"/>
            <a:ext cx="64346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/>
              <a:t>tu</a:t>
            </a:r>
            <a:endParaRPr lang="en-US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2539988" y="3000071"/>
            <a:ext cx="191342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/>
              <a:t>peux</a:t>
            </a:r>
            <a:endParaRPr lang="en-US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812799" y="3708392"/>
            <a:ext cx="19812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/>
              <a:t>il</a:t>
            </a:r>
            <a:r>
              <a:rPr lang="en-US" sz="3200" dirty="0"/>
              <a:t>, </a:t>
            </a:r>
            <a:r>
              <a:rPr lang="en-US" sz="3200" dirty="0" err="1"/>
              <a:t>elle</a:t>
            </a:r>
            <a:r>
              <a:rPr lang="en-US" sz="3200" dirty="0"/>
              <a:t>, on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539991" y="3725328"/>
            <a:ext cx="1490081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/>
              <a:t>peut</a:t>
            </a:r>
            <a:endParaRPr lang="en-US" sz="3200" dirty="0"/>
          </a:p>
        </p:txBody>
      </p:sp>
      <p:sp>
        <p:nvSpPr>
          <p:cNvPr id="12" name="TextBox 11"/>
          <p:cNvSpPr txBox="1"/>
          <p:nvPr/>
        </p:nvSpPr>
        <p:spPr>
          <a:xfrm>
            <a:off x="4301017" y="2404548"/>
            <a:ext cx="1117648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nous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333933" y="2404551"/>
            <a:ext cx="18458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/>
              <a:t>pouvons</a:t>
            </a:r>
            <a:endParaRPr lang="en-US" sz="3200" dirty="0"/>
          </a:p>
        </p:txBody>
      </p:sp>
      <p:sp>
        <p:nvSpPr>
          <p:cNvPr id="14" name="TextBox 13"/>
          <p:cNvSpPr txBox="1"/>
          <p:nvPr/>
        </p:nvSpPr>
        <p:spPr>
          <a:xfrm>
            <a:off x="4301020" y="2989324"/>
            <a:ext cx="1117648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/>
              <a:t>vous</a:t>
            </a:r>
            <a:endParaRPr lang="en-US" sz="3200" dirty="0"/>
          </a:p>
        </p:txBody>
      </p:sp>
      <p:sp>
        <p:nvSpPr>
          <p:cNvPr id="15" name="TextBox 14"/>
          <p:cNvSpPr txBox="1"/>
          <p:nvPr/>
        </p:nvSpPr>
        <p:spPr>
          <a:xfrm>
            <a:off x="5333936" y="3014142"/>
            <a:ext cx="18458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/>
              <a:t>pouvez</a:t>
            </a:r>
            <a:endParaRPr lang="en-US" sz="3200" dirty="0"/>
          </a:p>
        </p:txBody>
      </p:sp>
      <p:sp>
        <p:nvSpPr>
          <p:cNvPr id="16" name="TextBox 15"/>
          <p:cNvSpPr txBox="1"/>
          <p:nvPr/>
        </p:nvSpPr>
        <p:spPr>
          <a:xfrm>
            <a:off x="3894608" y="3708395"/>
            <a:ext cx="157485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/>
              <a:t>ils</a:t>
            </a:r>
            <a:r>
              <a:rPr lang="en-US" sz="3200" dirty="0"/>
              <a:t>, </a:t>
            </a:r>
            <a:r>
              <a:rPr lang="en-US" sz="3200" dirty="0" err="1"/>
              <a:t>elles</a:t>
            </a:r>
            <a:endParaRPr lang="en-US" sz="3200" dirty="0"/>
          </a:p>
        </p:txBody>
      </p:sp>
      <p:sp>
        <p:nvSpPr>
          <p:cNvPr id="17" name="TextBox 16"/>
          <p:cNvSpPr txBox="1"/>
          <p:nvPr/>
        </p:nvSpPr>
        <p:spPr>
          <a:xfrm>
            <a:off x="5333939" y="3708395"/>
            <a:ext cx="18458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/>
              <a:t>peuvent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631581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build="p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Irregular Verbs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506656" y="1600200"/>
            <a:ext cx="1625553" cy="75353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dirty="0"/>
              <a:t>devoir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911579" y="1600203"/>
            <a:ext cx="3488288" cy="7535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 </a:t>
            </a:r>
            <a:r>
              <a:rPr lang="en-US" sz="3200" noProof="0" dirty="0"/>
              <a:t>to have to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33600" y="2336813"/>
            <a:ext cx="64346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je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539985" y="2325613"/>
            <a:ext cx="1473154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/>
              <a:t>dois</a:t>
            </a:r>
            <a:endParaRPr lang="en-US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2031995" y="2997203"/>
            <a:ext cx="64346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/>
              <a:t>tu</a:t>
            </a:r>
            <a:endParaRPr lang="en-US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2539988" y="3000071"/>
            <a:ext cx="191342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/>
              <a:t>dois</a:t>
            </a:r>
            <a:endParaRPr lang="en-US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812799" y="3708392"/>
            <a:ext cx="19812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/>
              <a:t>il</a:t>
            </a:r>
            <a:r>
              <a:rPr lang="en-US" sz="3200" dirty="0"/>
              <a:t>, </a:t>
            </a:r>
            <a:r>
              <a:rPr lang="en-US" sz="3200" dirty="0" err="1"/>
              <a:t>elle</a:t>
            </a:r>
            <a:r>
              <a:rPr lang="en-US" sz="3200" dirty="0"/>
              <a:t>, on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539991" y="3725328"/>
            <a:ext cx="1490081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/>
              <a:t>doit</a:t>
            </a:r>
            <a:endParaRPr lang="en-US" sz="3200" dirty="0"/>
          </a:p>
        </p:txBody>
      </p:sp>
      <p:sp>
        <p:nvSpPr>
          <p:cNvPr id="12" name="TextBox 11"/>
          <p:cNvSpPr txBox="1"/>
          <p:nvPr/>
        </p:nvSpPr>
        <p:spPr>
          <a:xfrm>
            <a:off x="4301017" y="2404548"/>
            <a:ext cx="1117648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nous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333933" y="2404551"/>
            <a:ext cx="18458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/>
              <a:t>devons</a:t>
            </a:r>
            <a:endParaRPr lang="en-US" sz="3200" dirty="0"/>
          </a:p>
        </p:txBody>
      </p:sp>
      <p:sp>
        <p:nvSpPr>
          <p:cNvPr id="14" name="TextBox 13"/>
          <p:cNvSpPr txBox="1"/>
          <p:nvPr/>
        </p:nvSpPr>
        <p:spPr>
          <a:xfrm>
            <a:off x="4301020" y="2989324"/>
            <a:ext cx="1117648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/>
              <a:t>vous</a:t>
            </a:r>
            <a:endParaRPr lang="en-US" sz="3200" dirty="0"/>
          </a:p>
        </p:txBody>
      </p:sp>
      <p:sp>
        <p:nvSpPr>
          <p:cNvPr id="15" name="TextBox 14"/>
          <p:cNvSpPr txBox="1"/>
          <p:nvPr/>
        </p:nvSpPr>
        <p:spPr>
          <a:xfrm>
            <a:off x="5333936" y="3014142"/>
            <a:ext cx="18458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/>
              <a:t>devez</a:t>
            </a:r>
            <a:endParaRPr lang="en-US" sz="3200" dirty="0"/>
          </a:p>
        </p:txBody>
      </p:sp>
      <p:sp>
        <p:nvSpPr>
          <p:cNvPr id="16" name="TextBox 15"/>
          <p:cNvSpPr txBox="1"/>
          <p:nvPr/>
        </p:nvSpPr>
        <p:spPr>
          <a:xfrm>
            <a:off x="3894608" y="3708395"/>
            <a:ext cx="157485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/>
              <a:t>ils</a:t>
            </a:r>
            <a:r>
              <a:rPr lang="en-US" sz="3200" dirty="0"/>
              <a:t>, </a:t>
            </a:r>
            <a:r>
              <a:rPr lang="en-US" sz="3200" dirty="0" err="1"/>
              <a:t>elles</a:t>
            </a:r>
            <a:endParaRPr lang="en-US" sz="3200" dirty="0"/>
          </a:p>
        </p:txBody>
      </p:sp>
      <p:sp>
        <p:nvSpPr>
          <p:cNvPr id="17" name="TextBox 16"/>
          <p:cNvSpPr txBox="1"/>
          <p:nvPr/>
        </p:nvSpPr>
        <p:spPr>
          <a:xfrm>
            <a:off x="5333939" y="3708395"/>
            <a:ext cx="18458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/>
              <a:t>doivent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429847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build="p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Location words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16635" y="1600200"/>
            <a:ext cx="914400" cy="956733"/>
          </a:xfrm>
        </p:spPr>
        <p:txBody>
          <a:bodyPr/>
          <a:lstStyle/>
          <a:p>
            <a:pPr>
              <a:buNone/>
            </a:pPr>
            <a:r>
              <a:rPr lang="en-US" dirty="0" err="1"/>
              <a:t>sur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2116638" y="2023528"/>
            <a:ext cx="2201330" cy="9567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3200" dirty="0" err="1"/>
              <a:t>d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evant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en-US" sz="3200" dirty="0"/>
              <a:t>(de)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167439" y="2429923"/>
            <a:ext cx="2963327" cy="9567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3200" dirty="0" err="1"/>
              <a:t>à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gauche </a:t>
            </a:r>
            <a:r>
              <a:rPr lang="en-US" sz="3200" dirty="0"/>
              <a:t>(de)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2167442" y="2853251"/>
            <a:ext cx="2963327" cy="9567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3200" dirty="0" err="1"/>
              <a:t>sous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2150512" y="3242713"/>
            <a:ext cx="2963327" cy="9567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3200" dirty="0"/>
              <a:t>derrière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2184381" y="3649108"/>
            <a:ext cx="2963327" cy="9567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3200" dirty="0" err="1"/>
              <a:t>à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droite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en-US" sz="3200" dirty="0"/>
              <a:t>(de)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2184384" y="4106302"/>
            <a:ext cx="2963327" cy="9567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3200" dirty="0" err="1"/>
              <a:t>près</a:t>
            </a:r>
            <a:r>
              <a:rPr lang="en-US" sz="3200" dirty="0"/>
              <a:t> (de)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2184387" y="4546563"/>
            <a:ext cx="2963327" cy="9567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3200" dirty="0" err="1"/>
              <a:t>dans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2201323" y="4986824"/>
            <a:ext cx="2963327" cy="9567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3200" dirty="0"/>
              <a:t>entre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2235192" y="5393219"/>
            <a:ext cx="2963327" cy="9567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3200" dirty="0" err="1"/>
              <a:t>à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côté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(de)</a:t>
            </a: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2235195" y="5816547"/>
            <a:ext cx="2963327" cy="9567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3200" dirty="0"/>
              <a:t>loin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(de)</a:t>
            </a: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2726226" y="1600203"/>
            <a:ext cx="914400" cy="9567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3200" dirty="0"/>
              <a:t>- on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4131667" y="2023531"/>
            <a:ext cx="2861765" cy="9567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3200" dirty="0"/>
              <a:t>- in front (of)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4521129" y="2429926"/>
            <a:ext cx="2963327" cy="9567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3200" dirty="0"/>
              <a:t>- to the left (of)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3064894" y="2853254"/>
            <a:ext cx="2963327" cy="9567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3200" dirty="0"/>
              <a:t>- under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8" name="Content Placeholder 2"/>
          <p:cNvSpPr txBox="1">
            <a:spLocks/>
          </p:cNvSpPr>
          <p:nvPr/>
        </p:nvSpPr>
        <p:spPr>
          <a:xfrm>
            <a:off x="3623686" y="3225783"/>
            <a:ext cx="2963327" cy="9567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3200" dirty="0"/>
              <a:t>- behind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9" name="Content Placeholder 2"/>
          <p:cNvSpPr txBox="1">
            <a:spLocks/>
          </p:cNvSpPr>
          <p:nvPr/>
        </p:nvSpPr>
        <p:spPr>
          <a:xfrm>
            <a:off x="4351808" y="3632178"/>
            <a:ext cx="2963327" cy="9567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3200" dirty="0"/>
              <a:t>- to the right (of)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0" name="Content Placeholder 2"/>
          <p:cNvSpPr txBox="1">
            <a:spLocks/>
          </p:cNvSpPr>
          <p:nvPr/>
        </p:nvSpPr>
        <p:spPr>
          <a:xfrm>
            <a:off x="3776089" y="4106305"/>
            <a:ext cx="2963327" cy="9567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3200" dirty="0"/>
              <a:t>- near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1" name="Content Placeholder 2"/>
          <p:cNvSpPr txBox="1">
            <a:spLocks/>
          </p:cNvSpPr>
          <p:nvPr/>
        </p:nvSpPr>
        <p:spPr>
          <a:xfrm>
            <a:off x="3098772" y="4546564"/>
            <a:ext cx="2963327" cy="9567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3200" dirty="0"/>
              <a:t>- in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2" name="Content Placeholder 2"/>
          <p:cNvSpPr txBox="1">
            <a:spLocks/>
          </p:cNvSpPr>
          <p:nvPr/>
        </p:nvSpPr>
        <p:spPr>
          <a:xfrm>
            <a:off x="3217306" y="4969894"/>
            <a:ext cx="2963327" cy="9567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3200" dirty="0"/>
              <a:t>- between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3" name="Content Placeholder 2"/>
          <p:cNvSpPr txBox="1">
            <a:spLocks/>
          </p:cNvSpPr>
          <p:nvPr/>
        </p:nvSpPr>
        <p:spPr>
          <a:xfrm>
            <a:off x="4097825" y="5393222"/>
            <a:ext cx="2963327" cy="9567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3200" dirty="0"/>
              <a:t>- next to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5" name="Content Placeholder 2"/>
          <p:cNvSpPr txBox="1">
            <a:spLocks/>
          </p:cNvSpPr>
          <p:nvPr/>
        </p:nvSpPr>
        <p:spPr>
          <a:xfrm>
            <a:off x="3691436" y="5833483"/>
            <a:ext cx="2963327" cy="9567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3200" dirty="0"/>
              <a:t>- far from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5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Asking a question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718733"/>
          </a:xfrm>
        </p:spPr>
        <p:txBody>
          <a:bodyPr/>
          <a:lstStyle/>
          <a:p>
            <a:r>
              <a:rPr lang="en-US" dirty="0"/>
              <a:t>The most common way to form a YES/NO question is to put </a:t>
            </a:r>
            <a:r>
              <a:rPr lang="en-US" dirty="0" err="1"/>
              <a:t>est-ce</a:t>
            </a:r>
            <a:r>
              <a:rPr lang="en-US" dirty="0"/>
              <a:t> </a:t>
            </a:r>
            <a:r>
              <a:rPr lang="en-US" dirty="0" err="1"/>
              <a:t>que</a:t>
            </a:r>
            <a:r>
              <a:rPr lang="en-US" dirty="0"/>
              <a:t> at the beginning of the sentence.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812796" y="3412034"/>
            <a:ext cx="6163731" cy="8720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Ex: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Est</a:t>
            </a:r>
            <a:r>
              <a:rPr lang="en-US" sz="3200" noProof="0" dirty="0" err="1"/>
              <a:t>-ce</a:t>
            </a:r>
            <a:r>
              <a:rPr lang="en-US" sz="3200" noProof="0" dirty="0"/>
              <a:t> </a:t>
            </a:r>
            <a:r>
              <a:rPr lang="en-US" sz="3200" noProof="0" dirty="0" err="1"/>
              <a:t>que</a:t>
            </a:r>
            <a:r>
              <a:rPr lang="en-US" sz="3200" noProof="0" dirty="0"/>
              <a:t> </a:t>
            </a:r>
            <a:r>
              <a:rPr lang="en-US" sz="3200" noProof="0" dirty="0" err="1"/>
              <a:t>tu</a:t>
            </a:r>
            <a:r>
              <a:rPr lang="en-US" sz="3200" noProof="0" dirty="0"/>
              <a:t> </a:t>
            </a:r>
            <a:r>
              <a:rPr lang="en-US" sz="3200" noProof="0" dirty="0" err="1"/>
              <a:t>habites</a:t>
            </a:r>
            <a:r>
              <a:rPr lang="en-US" sz="3200" noProof="0" dirty="0"/>
              <a:t> </a:t>
            </a:r>
            <a:r>
              <a:rPr lang="en-US" sz="3200" noProof="0" dirty="0" err="1"/>
              <a:t>ici</a:t>
            </a:r>
            <a:r>
              <a:rPr lang="en-US" sz="3200" noProof="0" dirty="0"/>
              <a:t>?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Asking a question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3" y="1417638"/>
            <a:ext cx="8229600" cy="12916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 conversation,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YES/NO questions can also be formed by: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12799" y="2455333"/>
            <a:ext cx="8229600" cy="12022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514350" marR="0" lvl="0" indent="-5143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3200" dirty="0"/>
              <a:t>letting your voice rise at the end of the sentence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286926" y="3606802"/>
            <a:ext cx="4097874" cy="7281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514350" marR="0" lvl="0" indent="-5143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Ex: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Tu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habites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ici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?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812802" y="4182502"/>
            <a:ext cx="8229600" cy="12022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514350" marR="0" lvl="0" indent="-5143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2.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by adding </a:t>
            </a:r>
            <a:r>
              <a:rPr kumimoji="0" lang="en-US" sz="3200" b="0" i="1" u="none" strike="noStrike" kern="1200" cap="none" spc="0" normalizeH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n’est-ce</a:t>
            </a:r>
            <a:r>
              <a:rPr kumimoji="0" lang="en-US" sz="3200" b="0" i="1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pas? </a:t>
            </a:r>
            <a:r>
              <a:rPr lang="en-US" sz="3200" dirty="0"/>
              <a:t>t</a:t>
            </a:r>
            <a:r>
              <a:rPr kumimoji="0" lang="en-US" sz="3200" b="0" u="none" strike="noStrike" kern="1200" cap="none" spc="0" normalizeH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</a:t>
            </a:r>
            <a:r>
              <a:rPr kumimoji="0" lang="en-US" sz="3200" b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the end of a sentence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286929" y="5283172"/>
            <a:ext cx="7399874" cy="7281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514350" marR="0" lvl="0" indent="-5143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Ex: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Tu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habites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ici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n’est-ce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pas?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Indefinite Articles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un, </a:t>
            </a:r>
            <a:r>
              <a:rPr lang="en-US" dirty="0" err="1"/>
              <a:t>une</a:t>
            </a:r>
            <a:r>
              <a:rPr lang="en-US" dirty="0"/>
              <a:t>, des (a, an, some)</a:t>
            </a:r>
          </a:p>
          <a:p>
            <a:r>
              <a:rPr lang="en-US" dirty="0"/>
              <a:t>All change to de or </a:t>
            </a:r>
            <a:r>
              <a:rPr lang="en-US" dirty="0" err="1"/>
              <a:t>d</a:t>
            </a:r>
            <a:r>
              <a:rPr lang="en-US" dirty="0"/>
              <a:t>’ in negative sentences</a:t>
            </a:r>
          </a:p>
          <a:p>
            <a:r>
              <a:rPr lang="en-US" dirty="0"/>
              <a:t>Ex: Anne a un </a:t>
            </a:r>
            <a:r>
              <a:rPr lang="en-US" dirty="0" err="1"/>
              <a:t>ordinateur</a:t>
            </a:r>
            <a:r>
              <a:rPr lang="en-US" dirty="0"/>
              <a:t>.</a:t>
            </a:r>
          </a:p>
          <a:p>
            <a:r>
              <a:rPr lang="en-US" dirty="0"/>
              <a:t>Ex: Je </a:t>
            </a:r>
            <a:r>
              <a:rPr lang="en-US" dirty="0" err="1"/>
              <a:t>n’ai</a:t>
            </a:r>
            <a:r>
              <a:rPr lang="en-US" dirty="0"/>
              <a:t> pas </a:t>
            </a:r>
            <a:r>
              <a:rPr lang="en-US" dirty="0" err="1"/>
              <a:t>d’ordinateur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Asking a question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261533"/>
          </a:xfrm>
        </p:spPr>
        <p:txBody>
          <a:bodyPr/>
          <a:lstStyle/>
          <a:p>
            <a:r>
              <a:rPr lang="en-US" dirty="0"/>
              <a:t>Inversion – the subject and verb are reversed and separated by a hyphen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286926" y="2861734"/>
            <a:ext cx="4097874" cy="7281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514350" marR="0" lvl="0" indent="-5143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Ex: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Habites</a:t>
            </a:r>
            <a:r>
              <a:rPr lang="en-US" sz="3200" dirty="0"/>
              <a:t>-</a:t>
            </a:r>
            <a:r>
              <a:rPr lang="en-US" sz="3200" dirty="0" err="1"/>
              <a:t>tu</a:t>
            </a:r>
            <a:r>
              <a:rPr lang="en-US" sz="3200" dirty="0"/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ici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?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Interrogative Words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821267"/>
          </a:xfrm>
        </p:spPr>
        <p:txBody>
          <a:bodyPr/>
          <a:lstStyle/>
          <a:p>
            <a:r>
              <a:rPr lang="en-US" dirty="0"/>
              <a:t>Words used to ask a question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65200" y="2150539"/>
            <a:ext cx="1253067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/>
              <a:t>où</a:t>
            </a: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982136" y="2573867"/>
            <a:ext cx="1253067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/>
              <a:t>quand</a:t>
            </a:r>
            <a:endParaRPr 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982139" y="3014128"/>
            <a:ext cx="1913461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comment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99075" y="3437456"/>
            <a:ext cx="1913461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/>
              <a:t>pourquoi</a:t>
            </a:r>
            <a:endParaRPr lang="en-US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965200" y="3894650"/>
            <a:ext cx="3081855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/>
              <a:t>à</a:t>
            </a:r>
            <a:r>
              <a:rPr lang="en-US" sz="3200" dirty="0"/>
              <a:t> </a:t>
            </a:r>
            <a:r>
              <a:rPr lang="en-US" sz="3200" dirty="0" err="1"/>
              <a:t>quelle</a:t>
            </a:r>
            <a:r>
              <a:rPr lang="en-US" sz="3200" dirty="0"/>
              <a:t> </a:t>
            </a:r>
            <a:r>
              <a:rPr lang="en-US" sz="3200" dirty="0" err="1"/>
              <a:t>heure</a:t>
            </a:r>
            <a:endParaRPr lang="en-US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999081" y="4317978"/>
            <a:ext cx="982119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qui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016017" y="4758239"/>
            <a:ext cx="155785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/>
              <a:t>à</a:t>
            </a:r>
            <a:r>
              <a:rPr lang="en-US" sz="3200" dirty="0"/>
              <a:t> qui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16020" y="5181567"/>
            <a:ext cx="155785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avec qui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16023" y="5587962"/>
            <a:ext cx="306491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/>
              <a:t>qu’est-ce</a:t>
            </a:r>
            <a:r>
              <a:rPr lang="en-US" sz="3200" dirty="0"/>
              <a:t> </a:t>
            </a:r>
            <a:r>
              <a:rPr lang="en-US" sz="3200" dirty="0" err="1"/>
              <a:t>que</a:t>
            </a:r>
            <a:endParaRPr lang="en-US" sz="3200" dirty="0"/>
          </a:p>
        </p:txBody>
      </p:sp>
      <p:sp>
        <p:nvSpPr>
          <p:cNvPr id="14" name="TextBox 13"/>
          <p:cNvSpPr txBox="1"/>
          <p:nvPr/>
        </p:nvSpPr>
        <p:spPr>
          <a:xfrm>
            <a:off x="1016026" y="6062089"/>
            <a:ext cx="1557844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de quoi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591724" y="2150542"/>
            <a:ext cx="2489209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- where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201315" y="2573870"/>
            <a:ext cx="2218285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- when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743174" y="3014131"/>
            <a:ext cx="1913461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- how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658512" y="3454392"/>
            <a:ext cx="1913461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- why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488220" y="3894653"/>
            <a:ext cx="3081855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- at what time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659471" y="4317981"/>
            <a:ext cx="152399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- who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998133" y="4758242"/>
            <a:ext cx="2082799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- to whom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2506127" y="5198503"/>
            <a:ext cx="235374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- with whom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3335847" y="5604898"/>
            <a:ext cx="306491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- what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387601" y="6062092"/>
            <a:ext cx="2709331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- about what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Imperative: Commands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787400"/>
          </a:xfrm>
        </p:spPr>
        <p:txBody>
          <a:bodyPr/>
          <a:lstStyle/>
          <a:p>
            <a:r>
              <a:rPr lang="en-US" dirty="0"/>
              <a:t>Used to give orders and make suggestions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12801" y="3064926"/>
            <a:ext cx="8128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(</a:t>
            </a:r>
            <a:r>
              <a:rPr lang="en-US" sz="3200" dirty="0" err="1"/>
              <a:t>tu</a:t>
            </a:r>
            <a:r>
              <a:rPr lang="en-US" sz="3200" dirty="0"/>
              <a:t>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29737" y="3555986"/>
            <a:ext cx="123613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(</a:t>
            </a:r>
            <a:r>
              <a:rPr lang="en-US" sz="3200" dirty="0" err="1"/>
              <a:t>vous</a:t>
            </a:r>
            <a:r>
              <a:rPr lang="en-US" sz="3200" dirty="0"/>
              <a:t>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29740" y="4165577"/>
            <a:ext cx="123613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(nous)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065870" y="2387601"/>
            <a:ext cx="2827863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u="sng" dirty="0"/>
              <a:t>Affirmative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656622" y="2387604"/>
            <a:ext cx="2827863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u="sng" dirty="0"/>
              <a:t>Negative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116644" y="3047996"/>
            <a:ext cx="1693355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Attends!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707396" y="3031066"/>
            <a:ext cx="3014204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/>
              <a:t>N’attends</a:t>
            </a:r>
            <a:r>
              <a:rPr lang="en-US" sz="3200" dirty="0"/>
              <a:t> pas!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116647" y="3555989"/>
            <a:ext cx="208282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/>
              <a:t>Attendez</a:t>
            </a:r>
            <a:r>
              <a:rPr lang="en-US" sz="3200" dirty="0"/>
              <a:t>!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707399" y="3555992"/>
            <a:ext cx="3268202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/>
              <a:t>N’attendez</a:t>
            </a:r>
            <a:r>
              <a:rPr lang="en-US" sz="3200" dirty="0"/>
              <a:t> pas!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116650" y="4182513"/>
            <a:ext cx="208282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/>
              <a:t>Attendons</a:t>
            </a:r>
            <a:r>
              <a:rPr lang="en-US" sz="3200" dirty="0"/>
              <a:t>!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724335" y="4165583"/>
            <a:ext cx="32174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/>
              <a:t>N’attendons</a:t>
            </a:r>
            <a:r>
              <a:rPr lang="en-US" sz="3200" dirty="0"/>
              <a:t> pas!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Imperative: Commands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3" y="1417638"/>
            <a:ext cx="8229600" cy="11900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forms of the imperative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are the same as the present tense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778933" y="2467487"/>
            <a:ext cx="8229600" cy="11900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*Exception: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In the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tu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form of all –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er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verbs, the final –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is dropped.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795869" y="3432672"/>
            <a:ext cx="8229600" cy="8006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Ex: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Écoute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!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– Listen!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795872" y="4008397"/>
            <a:ext cx="8229600" cy="8006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Ex: Ne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parle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pas!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– Don’t speak!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609603" y="4555064"/>
            <a:ext cx="8229600" cy="8297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Note the use of </a:t>
            </a:r>
            <a:r>
              <a:rPr lang="en-US" sz="3200" u="sng" dirty="0" err="1"/>
              <a:t>moi</a:t>
            </a:r>
            <a:r>
              <a:rPr lang="en-US" sz="3200" dirty="0"/>
              <a:t> in affirmative commands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795875" y="5142911"/>
            <a:ext cx="8229600" cy="8006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Ex: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Téléphone-moi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!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– Call me!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812811" y="5684770"/>
            <a:ext cx="8229600" cy="8006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Ex: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Apporte-moi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ce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livre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!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– Bring me that book!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build="p"/>
      <p:bldP spid="6" grpId="0" build="p"/>
      <p:bldP spid="7" grpId="0" build="p"/>
      <p:bldP spid="8" grpId="0" build="p"/>
      <p:bldP spid="9" grpId="0" build="p"/>
      <p:bldP spid="10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Definite Articles &amp; Contractions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à</a:t>
            </a:r>
            <a:r>
              <a:rPr lang="en-US" dirty="0"/>
              <a:t> = to, at, in</a:t>
            </a:r>
          </a:p>
          <a:p>
            <a:r>
              <a:rPr lang="en-US" dirty="0" err="1"/>
              <a:t>à</a:t>
            </a:r>
            <a:r>
              <a:rPr lang="en-US" dirty="0"/>
              <a:t> + definite articles (the) = to the, at the, in the</a:t>
            </a:r>
          </a:p>
          <a:p>
            <a:r>
              <a:rPr lang="en-US" dirty="0" err="1"/>
              <a:t>à</a:t>
            </a:r>
            <a:r>
              <a:rPr lang="en-US" dirty="0"/>
              <a:t> + le = au</a:t>
            </a:r>
          </a:p>
          <a:p>
            <a:r>
              <a:rPr lang="en-US" dirty="0" err="1"/>
              <a:t>à</a:t>
            </a:r>
            <a:r>
              <a:rPr lang="en-US" dirty="0"/>
              <a:t> + la = </a:t>
            </a:r>
            <a:r>
              <a:rPr lang="en-US" dirty="0" err="1"/>
              <a:t>à</a:t>
            </a:r>
            <a:r>
              <a:rPr lang="en-US" dirty="0"/>
              <a:t> la</a:t>
            </a:r>
          </a:p>
          <a:p>
            <a:r>
              <a:rPr lang="en-US" dirty="0" err="1"/>
              <a:t>à</a:t>
            </a:r>
            <a:r>
              <a:rPr lang="en-US" dirty="0"/>
              <a:t> + </a:t>
            </a:r>
            <a:r>
              <a:rPr lang="en-US" dirty="0" err="1"/>
              <a:t>l</a:t>
            </a:r>
            <a:r>
              <a:rPr lang="en-US" dirty="0"/>
              <a:t>’ = </a:t>
            </a:r>
            <a:r>
              <a:rPr lang="en-US" dirty="0" err="1"/>
              <a:t>à</a:t>
            </a:r>
            <a:r>
              <a:rPr lang="en-US" dirty="0"/>
              <a:t> </a:t>
            </a:r>
            <a:r>
              <a:rPr lang="en-US" dirty="0" err="1"/>
              <a:t>l</a:t>
            </a:r>
            <a:r>
              <a:rPr lang="en-US" dirty="0"/>
              <a:t>’</a:t>
            </a:r>
          </a:p>
          <a:p>
            <a:r>
              <a:rPr lang="en-US" dirty="0" err="1"/>
              <a:t>à</a:t>
            </a:r>
            <a:r>
              <a:rPr lang="en-US" dirty="0"/>
              <a:t> + les = aux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Definite Articles &amp; Contractions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 = of, from</a:t>
            </a:r>
          </a:p>
          <a:p>
            <a:r>
              <a:rPr lang="en-US" dirty="0"/>
              <a:t>de + definite articles (the) = of the, from the</a:t>
            </a:r>
          </a:p>
          <a:p>
            <a:r>
              <a:rPr lang="en-US" dirty="0"/>
              <a:t>de + le = du</a:t>
            </a:r>
          </a:p>
          <a:p>
            <a:r>
              <a:rPr lang="en-US" dirty="0"/>
              <a:t>de + la = de la</a:t>
            </a:r>
          </a:p>
          <a:p>
            <a:r>
              <a:rPr lang="en-US" dirty="0"/>
              <a:t>de + </a:t>
            </a:r>
            <a:r>
              <a:rPr lang="en-US" dirty="0" err="1"/>
              <a:t>l</a:t>
            </a:r>
            <a:r>
              <a:rPr lang="en-US" dirty="0"/>
              <a:t>’ = de </a:t>
            </a:r>
            <a:r>
              <a:rPr lang="en-US" dirty="0" err="1"/>
              <a:t>l</a:t>
            </a:r>
            <a:r>
              <a:rPr lang="en-US" dirty="0"/>
              <a:t>’</a:t>
            </a:r>
          </a:p>
          <a:p>
            <a:r>
              <a:rPr lang="en-US" dirty="0"/>
              <a:t>de </a:t>
            </a:r>
            <a:r>
              <a:rPr lang="en-US"/>
              <a:t>+ les </a:t>
            </a:r>
            <a:r>
              <a:rPr lang="en-US" dirty="0"/>
              <a:t>= des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Possessive Adjectives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mon</a:t>
            </a:r>
            <a:r>
              <a:rPr lang="en-US" dirty="0"/>
              <a:t>, ma, </a:t>
            </a:r>
            <a:r>
              <a:rPr lang="en-US" dirty="0" err="1"/>
              <a:t>mes</a:t>
            </a:r>
            <a:r>
              <a:rPr lang="en-US" dirty="0"/>
              <a:t> – my</a:t>
            </a:r>
          </a:p>
          <a:p>
            <a:r>
              <a:rPr lang="en-US" dirty="0"/>
              <a:t>ton, </a:t>
            </a:r>
            <a:r>
              <a:rPr lang="en-US" dirty="0" err="1"/>
              <a:t>ta</a:t>
            </a:r>
            <a:r>
              <a:rPr lang="en-US" dirty="0"/>
              <a:t>, </a:t>
            </a:r>
            <a:r>
              <a:rPr lang="en-US" dirty="0" err="1"/>
              <a:t>tes</a:t>
            </a:r>
            <a:r>
              <a:rPr lang="en-US" dirty="0"/>
              <a:t> – your (inf.)</a:t>
            </a:r>
          </a:p>
          <a:p>
            <a:r>
              <a:rPr lang="en-US" dirty="0"/>
              <a:t>son, </a:t>
            </a:r>
            <a:r>
              <a:rPr lang="en-US" dirty="0" err="1"/>
              <a:t>sa</a:t>
            </a:r>
            <a:r>
              <a:rPr lang="en-US" dirty="0"/>
              <a:t>, </a:t>
            </a:r>
            <a:r>
              <a:rPr lang="en-US" dirty="0" err="1"/>
              <a:t>ses</a:t>
            </a:r>
            <a:r>
              <a:rPr lang="en-US" dirty="0"/>
              <a:t> – his / her / its</a:t>
            </a:r>
          </a:p>
          <a:p>
            <a:r>
              <a:rPr lang="en-US" dirty="0" err="1"/>
              <a:t>notre</a:t>
            </a:r>
            <a:r>
              <a:rPr lang="en-US" dirty="0"/>
              <a:t>, </a:t>
            </a:r>
            <a:r>
              <a:rPr lang="en-US" dirty="0" err="1"/>
              <a:t>nos</a:t>
            </a:r>
            <a:r>
              <a:rPr lang="en-US" dirty="0"/>
              <a:t> – our</a:t>
            </a:r>
          </a:p>
          <a:p>
            <a:r>
              <a:rPr lang="en-US" dirty="0" err="1"/>
              <a:t>votre</a:t>
            </a:r>
            <a:r>
              <a:rPr lang="en-US" dirty="0"/>
              <a:t>, </a:t>
            </a:r>
            <a:r>
              <a:rPr lang="en-US" dirty="0" err="1"/>
              <a:t>vos</a:t>
            </a:r>
            <a:r>
              <a:rPr lang="en-US" dirty="0"/>
              <a:t> – your (</a:t>
            </a:r>
            <a:r>
              <a:rPr lang="en-US" dirty="0" err="1"/>
              <a:t>f</a:t>
            </a:r>
            <a:r>
              <a:rPr lang="en-US" dirty="0"/>
              <a:t>., pl.)</a:t>
            </a:r>
          </a:p>
          <a:p>
            <a:r>
              <a:rPr lang="en-US" dirty="0" err="1"/>
              <a:t>leur</a:t>
            </a:r>
            <a:r>
              <a:rPr lang="en-US" dirty="0"/>
              <a:t>, </a:t>
            </a:r>
            <a:r>
              <a:rPr lang="en-US" dirty="0" err="1"/>
              <a:t>leurs</a:t>
            </a:r>
            <a:r>
              <a:rPr lang="en-US" dirty="0"/>
              <a:t> - their</a:t>
            </a: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Demonstrative Adjectives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this, that, these, those</a:t>
            </a:r>
          </a:p>
          <a:p>
            <a:r>
              <a:rPr lang="en-US" dirty="0" err="1"/>
              <a:t>ce</a:t>
            </a:r>
            <a:r>
              <a:rPr lang="en-US" dirty="0"/>
              <a:t> (</a:t>
            </a:r>
            <a:r>
              <a:rPr lang="en-US" dirty="0" err="1"/>
              <a:t>cet</a:t>
            </a:r>
            <a:r>
              <a:rPr lang="en-US" dirty="0"/>
              <a:t>), </a:t>
            </a:r>
            <a:r>
              <a:rPr lang="en-US" dirty="0" err="1"/>
              <a:t>ces</a:t>
            </a:r>
            <a:endParaRPr lang="en-US" dirty="0"/>
          </a:p>
          <a:p>
            <a:r>
              <a:rPr lang="en-US" dirty="0" err="1"/>
              <a:t>cette</a:t>
            </a:r>
            <a:r>
              <a:rPr lang="en-US" dirty="0"/>
              <a:t>, </a:t>
            </a:r>
            <a:r>
              <a:rPr lang="en-US" dirty="0" err="1"/>
              <a:t>ces</a:t>
            </a:r>
            <a:endParaRPr lang="en-US" dirty="0"/>
          </a:p>
          <a:p>
            <a:r>
              <a:rPr lang="en-US" dirty="0"/>
              <a:t>Ex: </a:t>
            </a:r>
            <a:r>
              <a:rPr lang="en-US" dirty="0" err="1"/>
              <a:t>ce</a:t>
            </a:r>
            <a:r>
              <a:rPr lang="en-US" dirty="0"/>
              <a:t> pull, </a:t>
            </a:r>
            <a:r>
              <a:rPr lang="en-US" dirty="0" err="1"/>
              <a:t>ces</a:t>
            </a:r>
            <a:r>
              <a:rPr lang="en-US" dirty="0"/>
              <a:t> pulls</a:t>
            </a:r>
          </a:p>
          <a:p>
            <a:r>
              <a:rPr lang="en-US" dirty="0"/>
              <a:t>Ex: </a:t>
            </a:r>
            <a:r>
              <a:rPr lang="en-US" dirty="0" err="1"/>
              <a:t>cet</a:t>
            </a:r>
            <a:r>
              <a:rPr lang="en-US" dirty="0"/>
              <a:t> </a:t>
            </a:r>
            <a:r>
              <a:rPr lang="en-US" dirty="0" err="1"/>
              <a:t>ami</a:t>
            </a:r>
            <a:r>
              <a:rPr lang="en-US" dirty="0"/>
              <a:t>, </a:t>
            </a:r>
            <a:r>
              <a:rPr lang="en-US" dirty="0" err="1"/>
              <a:t>ces</a:t>
            </a:r>
            <a:r>
              <a:rPr lang="en-US" dirty="0"/>
              <a:t> </a:t>
            </a:r>
            <a:r>
              <a:rPr lang="en-US" dirty="0" err="1"/>
              <a:t>amis</a:t>
            </a:r>
            <a:endParaRPr lang="en-US" dirty="0"/>
          </a:p>
          <a:p>
            <a:r>
              <a:rPr lang="en-US" dirty="0"/>
              <a:t>Ex: </a:t>
            </a:r>
            <a:r>
              <a:rPr lang="en-US" dirty="0" err="1"/>
              <a:t>cette</a:t>
            </a:r>
            <a:r>
              <a:rPr lang="en-US" dirty="0"/>
              <a:t> robe, </a:t>
            </a:r>
            <a:r>
              <a:rPr lang="en-US" dirty="0" err="1"/>
              <a:t>ces</a:t>
            </a:r>
            <a:r>
              <a:rPr lang="en-US" dirty="0"/>
              <a:t> robes</a:t>
            </a:r>
          </a:p>
          <a:p>
            <a:r>
              <a:rPr lang="en-US" dirty="0"/>
              <a:t>Ex: </a:t>
            </a:r>
            <a:r>
              <a:rPr lang="en-US" dirty="0" err="1"/>
              <a:t>cette</a:t>
            </a:r>
            <a:r>
              <a:rPr lang="en-US" dirty="0"/>
              <a:t> </a:t>
            </a:r>
            <a:r>
              <a:rPr lang="en-US" dirty="0" err="1"/>
              <a:t>amie</a:t>
            </a:r>
            <a:r>
              <a:rPr lang="en-US" dirty="0"/>
              <a:t>, </a:t>
            </a:r>
            <a:r>
              <a:rPr lang="en-US" dirty="0" err="1"/>
              <a:t>ces</a:t>
            </a:r>
            <a:r>
              <a:rPr lang="en-US" dirty="0"/>
              <a:t> </a:t>
            </a:r>
            <a:r>
              <a:rPr lang="en-US" dirty="0" err="1"/>
              <a:t>amies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Interrogative Adjectives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what, which</a:t>
            </a:r>
          </a:p>
          <a:p>
            <a:r>
              <a:rPr lang="en-US" dirty="0" err="1"/>
              <a:t>quel</a:t>
            </a:r>
            <a:r>
              <a:rPr lang="en-US" dirty="0"/>
              <a:t>, </a:t>
            </a:r>
            <a:r>
              <a:rPr lang="en-US" dirty="0" err="1"/>
              <a:t>quels</a:t>
            </a:r>
            <a:endParaRPr lang="en-US" dirty="0"/>
          </a:p>
          <a:p>
            <a:r>
              <a:rPr lang="en-US" dirty="0" err="1"/>
              <a:t>quelle</a:t>
            </a:r>
            <a:r>
              <a:rPr lang="en-US" dirty="0"/>
              <a:t>, </a:t>
            </a:r>
            <a:r>
              <a:rPr lang="en-US" dirty="0" err="1"/>
              <a:t>quelles</a:t>
            </a:r>
            <a:endParaRPr lang="en-US" dirty="0"/>
          </a:p>
          <a:p>
            <a:r>
              <a:rPr lang="en-US" dirty="0"/>
              <a:t>Ex: </a:t>
            </a:r>
            <a:r>
              <a:rPr lang="en-US" dirty="0" err="1"/>
              <a:t>quel</a:t>
            </a:r>
            <a:r>
              <a:rPr lang="en-US" dirty="0"/>
              <a:t> café, </a:t>
            </a:r>
            <a:r>
              <a:rPr lang="en-US" dirty="0" err="1"/>
              <a:t>quels</a:t>
            </a:r>
            <a:r>
              <a:rPr lang="en-US" dirty="0"/>
              <a:t> cafés</a:t>
            </a:r>
          </a:p>
          <a:p>
            <a:r>
              <a:rPr lang="en-US" dirty="0"/>
              <a:t>Ex: </a:t>
            </a:r>
            <a:r>
              <a:rPr lang="en-US" dirty="0" err="1"/>
              <a:t>quel</a:t>
            </a:r>
            <a:r>
              <a:rPr lang="en-US" dirty="0"/>
              <a:t> </a:t>
            </a:r>
            <a:r>
              <a:rPr lang="en-US" dirty="0" err="1"/>
              <a:t>ami</a:t>
            </a:r>
            <a:r>
              <a:rPr lang="en-US" dirty="0"/>
              <a:t>, </a:t>
            </a:r>
            <a:r>
              <a:rPr lang="en-US" dirty="0" err="1"/>
              <a:t>quels</a:t>
            </a:r>
            <a:r>
              <a:rPr lang="en-US" dirty="0"/>
              <a:t> </a:t>
            </a:r>
            <a:r>
              <a:rPr lang="en-US" dirty="0" err="1"/>
              <a:t>amis</a:t>
            </a:r>
            <a:endParaRPr lang="en-US" dirty="0"/>
          </a:p>
          <a:p>
            <a:r>
              <a:rPr lang="en-US" dirty="0"/>
              <a:t>Ex: </a:t>
            </a:r>
            <a:r>
              <a:rPr lang="en-US" dirty="0" err="1"/>
              <a:t>quelle</a:t>
            </a:r>
            <a:r>
              <a:rPr lang="en-US" dirty="0"/>
              <a:t> rue, </a:t>
            </a:r>
            <a:r>
              <a:rPr lang="en-US" dirty="0" err="1"/>
              <a:t>quelles</a:t>
            </a:r>
            <a:r>
              <a:rPr lang="en-US" dirty="0"/>
              <a:t> rues</a:t>
            </a:r>
          </a:p>
          <a:p>
            <a:r>
              <a:rPr lang="en-US" dirty="0"/>
              <a:t>Ex: </a:t>
            </a:r>
            <a:r>
              <a:rPr lang="en-US" dirty="0" err="1"/>
              <a:t>quelle</a:t>
            </a:r>
            <a:r>
              <a:rPr lang="en-US" dirty="0"/>
              <a:t> </a:t>
            </a:r>
            <a:r>
              <a:rPr lang="en-US" dirty="0" err="1"/>
              <a:t>amie</a:t>
            </a:r>
            <a:r>
              <a:rPr lang="en-US" dirty="0"/>
              <a:t>, </a:t>
            </a:r>
            <a:r>
              <a:rPr lang="en-US" dirty="0" err="1"/>
              <a:t>quelles</a:t>
            </a:r>
            <a:r>
              <a:rPr lang="en-US" dirty="0"/>
              <a:t> </a:t>
            </a:r>
            <a:r>
              <a:rPr lang="en-US" dirty="0" err="1"/>
              <a:t>amies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Regular Present Tense –</a:t>
            </a:r>
            <a:r>
              <a:rPr lang="en-US" dirty="0" err="1"/>
              <a:t>er</a:t>
            </a:r>
            <a:r>
              <a:rPr lang="en-US" dirty="0"/>
              <a:t> Verbs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675467" y="1600200"/>
            <a:ext cx="4504272" cy="75353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dirty="0" err="1"/>
              <a:t>parler</a:t>
            </a:r>
            <a:r>
              <a:rPr lang="en-US" dirty="0"/>
              <a:t> – to speak, to talk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082791" y="2353746"/>
            <a:ext cx="64346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je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590784" y="2353749"/>
            <a:ext cx="1473154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/>
              <a:t>parl</a:t>
            </a:r>
            <a:r>
              <a:rPr lang="en-US" sz="3200" u="sng" dirty="0" err="1"/>
              <a:t>e</a:t>
            </a:r>
            <a:endParaRPr lang="en-US" sz="3200" u="sng" dirty="0"/>
          </a:p>
        </p:txBody>
      </p:sp>
      <p:sp>
        <p:nvSpPr>
          <p:cNvPr id="7" name="TextBox 6"/>
          <p:cNvSpPr txBox="1"/>
          <p:nvPr/>
        </p:nvSpPr>
        <p:spPr>
          <a:xfrm>
            <a:off x="2031995" y="2997203"/>
            <a:ext cx="64346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/>
              <a:t>tu</a:t>
            </a:r>
            <a:endParaRPr lang="en-US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2539988" y="3014139"/>
            <a:ext cx="191342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/>
              <a:t>parl</a:t>
            </a:r>
            <a:r>
              <a:rPr lang="en-US" sz="3200" u="sng" dirty="0" err="1"/>
              <a:t>es</a:t>
            </a:r>
            <a:endParaRPr lang="en-US" sz="3200" u="sng" dirty="0"/>
          </a:p>
        </p:txBody>
      </p:sp>
      <p:sp>
        <p:nvSpPr>
          <p:cNvPr id="9" name="TextBox 8"/>
          <p:cNvSpPr txBox="1"/>
          <p:nvPr/>
        </p:nvSpPr>
        <p:spPr>
          <a:xfrm>
            <a:off x="812799" y="3708392"/>
            <a:ext cx="19812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/>
              <a:t>il</a:t>
            </a:r>
            <a:r>
              <a:rPr lang="en-US" sz="3200" dirty="0"/>
              <a:t>, </a:t>
            </a:r>
            <a:r>
              <a:rPr lang="en-US" sz="3200" dirty="0" err="1"/>
              <a:t>elle</a:t>
            </a:r>
            <a:r>
              <a:rPr lang="en-US" sz="3200" dirty="0"/>
              <a:t>, on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539991" y="3725328"/>
            <a:ext cx="1490081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/>
              <a:t>parl</a:t>
            </a:r>
            <a:r>
              <a:rPr lang="en-US" sz="3200" u="sng" dirty="0" err="1"/>
              <a:t>e</a:t>
            </a:r>
            <a:endParaRPr lang="en-US" sz="3200" u="sng" dirty="0"/>
          </a:p>
        </p:txBody>
      </p:sp>
      <p:sp>
        <p:nvSpPr>
          <p:cNvPr id="11" name="TextBox 10"/>
          <p:cNvSpPr txBox="1"/>
          <p:nvPr/>
        </p:nvSpPr>
        <p:spPr>
          <a:xfrm>
            <a:off x="4301017" y="2438400"/>
            <a:ext cx="1117648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nous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333933" y="2404551"/>
            <a:ext cx="18458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/>
              <a:t>parl</a:t>
            </a:r>
            <a:r>
              <a:rPr lang="en-US" sz="3200" u="sng" dirty="0" err="1"/>
              <a:t>ons</a:t>
            </a:r>
            <a:endParaRPr lang="en-US" sz="3200" u="sng" dirty="0"/>
          </a:p>
        </p:txBody>
      </p:sp>
      <p:sp>
        <p:nvSpPr>
          <p:cNvPr id="13" name="TextBox 12"/>
          <p:cNvSpPr txBox="1"/>
          <p:nvPr/>
        </p:nvSpPr>
        <p:spPr>
          <a:xfrm>
            <a:off x="4301020" y="3014139"/>
            <a:ext cx="1117648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/>
              <a:t>vous</a:t>
            </a:r>
            <a:endParaRPr lang="en-US" sz="3200" dirty="0"/>
          </a:p>
        </p:txBody>
      </p:sp>
      <p:sp>
        <p:nvSpPr>
          <p:cNvPr id="14" name="TextBox 13"/>
          <p:cNvSpPr txBox="1"/>
          <p:nvPr/>
        </p:nvSpPr>
        <p:spPr>
          <a:xfrm>
            <a:off x="5333936" y="3064941"/>
            <a:ext cx="18458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/>
              <a:t>parl</a:t>
            </a:r>
            <a:r>
              <a:rPr lang="en-US" sz="3200" u="sng" dirty="0" err="1"/>
              <a:t>ez</a:t>
            </a:r>
            <a:endParaRPr lang="en-US" sz="3200" u="sng" dirty="0"/>
          </a:p>
        </p:txBody>
      </p:sp>
      <p:sp>
        <p:nvSpPr>
          <p:cNvPr id="15" name="TextBox 14"/>
          <p:cNvSpPr txBox="1"/>
          <p:nvPr/>
        </p:nvSpPr>
        <p:spPr>
          <a:xfrm>
            <a:off x="3894608" y="3708395"/>
            <a:ext cx="157485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/>
              <a:t>ils</a:t>
            </a:r>
            <a:r>
              <a:rPr lang="en-US" sz="3200" dirty="0"/>
              <a:t>, </a:t>
            </a:r>
            <a:r>
              <a:rPr lang="en-US" sz="3200" dirty="0" err="1"/>
              <a:t>elles</a:t>
            </a:r>
            <a:endParaRPr lang="en-US" sz="3200" dirty="0"/>
          </a:p>
        </p:txBody>
      </p:sp>
      <p:sp>
        <p:nvSpPr>
          <p:cNvPr id="16" name="TextBox 15"/>
          <p:cNvSpPr txBox="1"/>
          <p:nvPr/>
        </p:nvSpPr>
        <p:spPr>
          <a:xfrm>
            <a:off x="5333939" y="3691465"/>
            <a:ext cx="18458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/>
              <a:t>parl</a:t>
            </a:r>
            <a:r>
              <a:rPr lang="en-US" sz="3200" u="sng" dirty="0" err="1"/>
              <a:t>ent</a:t>
            </a:r>
            <a:endParaRPr lang="en-US" sz="3200" u="sng" dirty="0"/>
          </a:p>
        </p:txBody>
      </p:sp>
      <p:sp>
        <p:nvSpPr>
          <p:cNvPr id="17" name="TextBox 16"/>
          <p:cNvSpPr txBox="1"/>
          <p:nvPr/>
        </p:nvSpPr>
        <p:spPr>
          <a:xfrm>
            <a:off x="812799" y="4453472"/>
            <a:ext cx="694266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/>
              <a:buChar char="•"/>
            </a:pPr>
            <a:r>
              <a:rPr lang="en-US" sz="3200" dirty="0"/>
              <a:t> For verbs ending in –</a:t>
            </a:r>
            <a:r>
              <a:rPr lang="en-US" sz="3200" dirty="0" err="1"/>
              <a:t>ger</a:t>
            </a:r>
            <a:r>
              <a:rPr lang="en-US" sz="3200" dirty="0"/>
              <a:t>, the nous form is written with –</a:t>
            </a:r>
            <a:r>
              <a:rPr lang="en-US" sz="3200" dirty="0" err="1"/>
              <a:t>geons</a:t>
            </a:r>
            <a:endParaRPr lang="en-US" sz="3200" dirty="0"/>
          </a:p>
          <a:p>
            <a:endParaRPr lang="en-US" sz="3200" dirty="0"/>
          </a:p>
        </p:txBody>
      </p:sp>
      <p:sp>
        <p:nvSpPr>
          <p:cNvPr id="18" name="TextBox 17"/>
          <p:cNvSpPr txBox="1"/>
          <p:nvPr/>
        </p:nvSpPr>
        <p:spPr>
          <a:xfrm>
            <a:off x="846668" y="5452522"/>
            <a:ext cx="694266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/>
              <a:buChar char="•"/>
            </a:pPr>
            <a:r>
              <a:rPr lang="en-US" sz="3200" dirty="0"/>
              <a:t> Ex: nous </a:t>
            </a:r>
            <a:r>
              <a:rPr lang="en-US" sz="3200" dirty="0" err="1"/>
              <a:t>mangeons</a:t>
            </a:r>
            <a:endParaRPr lang="en-US" sz="3200" dirty="0"/>
          </a:p>
          <a:p>
            <a:endParaRPr lang="en-US" sz="3200" dirty="0"/>
          </a:p>
        </p:txBody>
      </p:sp>
      <p:sp>
        <p:nvSpPr>
          <p:cNvPr id="19" name="TextBox 18"/>
          <p:cNvSpPr txBox="1"/>
          <p:nvPr/>
        </p:nvSpPr>
        <p:spPr>
          <a:xfrm>
            <a:off x="846671" y="5892783"/>
            <a:ext cx="694266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/>
              <a:buChar char="•"/>
            </a:pPr>
            <a:r>
              <a:rPr lang="en-US" sz="3200" dirty="0"/>
              <a:t> Ex: nous </a:t>
            </a:r>
            <a:r>
              <a:rPr lang="en-US" sz="3200" dirty="0" err="1"/>
              <a:t>nageons</a:t>
            </a:r>
            <a:endParaRPr lang="en-US" sz="3200" dirty="0"/>
          </a:p>
          <a:p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2077</TotalTime>
  <Words>1197</Words>
  <Application>Microsoft Office PowerPoint</Application>
  <PresentationFormat>On-screen Show (4:3)</PresentationFormat>
  <Paragraphs>368</Paragraphs>
  <Slides>33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6" baseType="lpstr">
      <vt:lpstr>Arial</vt:lpstr>
      <vt:lpstr>Calibri</vt:lpstr>
      <vt:lpstr>Office Theme</vt:lpstr>
      <vt:lpstr>French II Review</vt:lpstr>
      <vt:lpstr>Definite Articles</vt:lpstr>
      <vt:lpstr>Indefinite Articles</vt:lpstr>
      <vt:lpstr>Definite Articles &amp; Contractions</vt:lpstr>
      <vt:lpstr>Definite Articles &amp; Contractions</vt:lpstr>
      <vt:lpstr>Possessive Adjectives</vt:lpstr>
      <vt:lpstr>Demonstrative Adjectives</vt:lpstr>
      <vt:lpstr>Interrogative Adjectives</vt:lpstr>
      <vt:lpstr>Regular Present Tense –er Verbs</vt:lpstr>
      <vt:lpstr>Negative sentences</vt:lpstr>
      <vt:lpstr>Jouer à &amp; Jouer de</vt:lpstr>
      <vt:lpstr>Stem-changing verbs</vt:lpstr>
      <vt:lpstr>Stem-changing verbs</vt:lpstr>
      <vt:lpstr>Stem-changing verbs</vt:lpstr>
      <vt:lpstr>Stem-changing verbs</vt:lpstr>
      <vt:lpstr>Stem-changing verbs</vt:lpstr>
      <vt:lpstr>-ir verbs</vt:lpstr>
      <vt:lpstr>-re verbs</vt:lpstr>
      <vt:lpstr>Irregular Verbs</vt:lpstr>
      <vt:lpstr>Irregular Verbs</vt:lpstr>
      <vt:lpstr>Irregular Verbs</vt:lpstr>
      <vt:lpstr>Irregular Verbs</vt:lpstr>
      <vt:lpstr>Irregular Verbs</vt:lpstr>
      <vt:lpstr>Irregular Verbs</vt:lpstr>
      <vt:lpstr>Irregular Verbs</vt:lpstr>
      <vt:lpstr>Irregular Verbs</vt:lpstr>
      <vt:lpstr>Location words</vt:lpstr>
      <vt:lpstr>Asking a question</vt:lpstr>
      <vt:lpstr>Asking a question</vt:lpstr>
      <vt:lpstr>Asking a question</vt:lpstr>
      <vt:lpstr>Interrogative Words</vt:lpstr>
      <vt:lpstr>Imperative: Commands</vt:lpstr>
      <vt:lpstr>Imperative: Commands</vt:lpstr>
    </vt:vector>
  </TitlesOfParts>
  <Company>Shelby County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French II Review</dc:title>
  <dc:creator>Melissa Hopkins</dc:creator>
  <cp:lastModifiedBy>MELISSA  HOPKINS</cp:lastModifiedBy>
  <cp:revision>19</cp:revision>
  <dcterms:created xsi:type="dcterms:W3CDTF">2013-08-09T12:10:43Z</dcterms:created>
  <dcterms:modified xsi:type="dcterms:W3CDTF">2018-08-08T12:12:05Z</dcterms:modified>
</cp:coreProperties>
</file>