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84" r:id="rId3"/>
    <p:sldId id="257" r:id="rId4"/>
    <p:sldId id="259" r:id="rId5"/>
    <p:sldId id="261" r:id="rId6"/>
    <p:sldId id="262" r:id="rId7"/>
    <p:sldId id="258" r:id="rId8"/>
    <p:sldId id="260" r:id="rId9"/>
    <p:sldId id="264" r:id="rId10"/>
    <p:sldId id="265" r:id="rId11"/>
    <p:sldId id="266" r:id="rId12"/>
    <p:sldId id="267" r:id="rId13"/>
    <p:sldId id="286" r:id="rId14"/>
    <p:sldId id="287" r:id="rId15"/>
    <p:sldId id="268" r:id="rId16"/>
    <p:sldId id="269" r:id="rId17"/>
    <p:sldId id="270" r:id="rId18"/>
    <p:sldId id="274" r:id="rId19"/>
    <p:sldId id="275" r:id="rId20"/>
    <p:sldId id="272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90" r:id="rId32"/>
    <p:sldId id="291" r:id="rId33"/>
    <p:sldId id="292" r:id="rId34"/>
    <p:sldId id="295" r:id="rId35"/>
    <p:sldId id="297" r:id="rId36"/>
    <p:sldId id="299" r:id="rId37"/>
    <p:sldId id="301" r:id="rId38"/>
    <p:sldId id="303" r:id="rId39"/>
    <p:sldId id="304" r:id="rId40"/>
    <p:sldId id="306" r:id="rId41"/>
    <p:sldId id="307" r:id="rId42"/>
    <p:sldId id="30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1988" autoAdjust="0"/>
  </p:normalViewPr>
  <p:slideViewPr>
    <p:cSldViewPr snapToGrid="0" snapToObjects="1"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023C7-9ADA-1F49-8CD1-5802CE2CD84A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7B73F-4139-B045-AD61-AAF9145AF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9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say it stems from the many lights that illuminate the city and its monuments, while others claim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is due to Paris’s cultural and intellectual energy.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0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May be one of the greatest and most challenging sporting events in the world.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cycling race takes place every year over three weeks in </a:t>
            </a:r>
            <a:r>
              <a:rPr lang="en-US" sz="1200" dirty="0"/>
              <a:t>July, traveling through France and sometimes its neighboring countries.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route changes every </a:t>
            </a:r>
            <a:r>
              <a:rPr lang="en-US" sz="1200" noProof="0" dirty="0"/>
              <a:t>year, it always ends on the Champs-Élysées in Paris.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0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</a:t>
            </a:r>
            <a:r>
              <a:rPr lang="en-US" sz="1200" dirty="0"/>
              <a:t>When they discovered radium, they almost immediately saw the possible impact this chemical element could have on medicine.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lang="en-US" sz="1200" dirty="0"/>
              <a:t>Not only did they find that radium gives off heat and light, but Pierre discovered that it could damage living organisms when he exposed it to his flesh.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</a:t>
            </a:r>
            <a:r>
              <a:rPr lang="en-US" sz="1200" dirty="0"/>
              <a:t>This meant that new ways to treat cancer and other illnesses might be possible.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3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Opened in 1986 and has welcomed over 40 million visitors.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popular science park consists of several museums and theaters where visitors can engage in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interactive activities related to all aspects of science and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</a:t>
            </a:r>
            <a:r>
              <a:rPr lang="en-US" sz="1200" dirty="0"/>
              <a:t>Exhibits and films have ranged from the exploration of space and how the brain works to the science of Jules Verne and the digital age.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1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Fashion and luxury goods make up an important sector of the French economy. These high-value items include clothes, cosmetics, perfume, jewelry, furs, and leather goods.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Industries producing these goods bring in over 28 billion euros in revenue annually and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employ over 234,000 people. Many of them are headquartered in Paris.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5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3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At the base of the Arc de </a:t>
            </a:r>
            <a:r>
              <a:rPr lang="en-US" dirty="0" err="1"/>
              <a:t>Triomphe</a:t>
            </a:r>
            <a:r>
              <a:rPr lang="en-US" dirty="0"/>
              <a:t>, the remains of an unknown soldier from WWI are buried.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evening at 6:30, people lay wreathes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blue, white, and red on the tomb and relight a torch.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flame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</a:t>
            </a:r>
            <a:r>
              <a:rPr lang="en-US" sz="1200" dirty="0" err="1"/>
              <a:t>mbolizes</a:t>
            </a:r>
            <a:r>
              <a:rPr lang="en-US" sz="1200" dirty="0"/>
              <a:t> the sacrifices made by young men who gave their lives during the war.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6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The Louvre is over 800 years old.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</a:t>
            </a:r>
            <a:r>
              <a:rPr lang="en-US" baseline="0" dirty="0"/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Designated a museum in 1793, its collection has over 300,000 works, assembled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five centuries.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of the most important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pieces in its collection are 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1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Jaconde</a:t>
            </a:r>
            <a:r>
              <a:rPr kumimoji="0" lang="en-US" sz="1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</a:t>
            </a:r>
            <a:r>
              <a:rPr kumimoji="0" lang="en-US" sz="120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Mona Lisa, </a:t>
            </a:r>
            <a:r>
              <a:rPr kumimoji="0" lang="en-US" sz="1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</a:t>
            </a:r>
            <a:r>
              <a:rPr kumimoji="0" lang="en-US" sz="120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Venus de Milo.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9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painting is actually</a:t>
            </a:r>
            <a:r>
              <a:rPr lang="en-US" baseline="0" dirty="0"/>
              <a:t> very small in real life.  And full of rich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97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Reconstruction</a:t>
            </a:r>
            <a:r>
              <a:rPr lang="en-US" baseline="0" dirty="0"/>
              <a:t> has already begun.  A 5 year plan was set by President Emmanuel Macron to rebuild the </a:t>
            </a:r>
            <a:r>
              <a:rPr lang="en-US" baseline="0"/>
              <a:t>850-year-old cathedral.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6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In the late 19</a:t>
            </a:r>
            <a:r>
              <a:rPr lang="en-US" baseline="30000" dirty="0"/>
              <a:t>th</a:t>
            </a:r>
            <a:r>
              <a:rPr lang="en-US" dirty="0"/>
              <a:t> and early 20</a:t>
            </a:r>
            <a:r>
              <a:rPr lang="en-US" baseline="30000" dirty="0"/>
              <a:t>th</a:t>
            </a:r>
            <a:r>
              <a:rPr lang="en-US" dirty="0"/>
              <a:t> centuries, many important artists lived or worked near the place du </a:t>
            </a:r>
            <a:r>
              <a:rPr lang="en-US" dirty="0" err="1"/>
              <a:t>Tertre</a:t>
            </a:r>
            <a:r>
              <a:rPr lang="en-US" dirty="0"/>
              <a:t> in Montmartre.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most famous was Pablo Picasso, who, from 1904 to 1909, lived and painted in a building called Le Bateau-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Lavoir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artists who drew inspiration from and worked in the area are Vincent Van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Gogh, Henri Matisse, Pierre-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Auguste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Renoir, Edgar </a:t>
            </a:r>
            <a:r>
              <a:rPr lang="en-US" sz="1200" dirty="0"/>
              <a:t>Degas, and Toulouse Lautrec.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73F-4139-B045-AD61-AAF9145AF2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2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3521-FCB1-9344-B7F2-9822262528B9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BF1B-879D-5C47-BEB7-8E8EAE4B2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556"/>
            <a:ext cx="7772400" cy="1086555"/>
          </a:xfrm>
        </p:spPr>
        <p:txBody>
          <a:bodyPr/>
          <a:lstStyle/>
          <a:p>
            <a:r>
              <a:rPr lang="en-US" dirty="0"/>
              <a:t>French 2 </a:t>
            </a:r>
            <a:r>
              <a:rPr lang="en-US" dirty="0" err="1"/>
              <a:t>Chapitre</a:t>
            </a:r>
            <a:r>
              <a:rPr lang="en-US" dirty="0"/>
              <a:t> 1-2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45444"/>
            <a:ext cx="6400800" cy="7196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Géoculture - Paris</a:t>
            </a:r>
          </a:p>
        </p:txBody>
      </p:sp>
      <p:pic>
        <p:nvPicPr>
          <p:cNvPr id="5" name="Picture 4" descr="place-eto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49679"/>
            <a:ext cx="6426329" cy="4615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Grande Arche de la Défense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5444"/>
            <a:ext cx="8229600" cy="1171223"/>
          </a:xfrm>
        </p:spPr>
        <p:txBody>
          <a:bodyPr/>
          <a:lstStyle/>
          <a:p>
            <a:r>
              <a:rPr lang="en-US" dirty="0"/>
              <a:t>This immense arch is aligned with the Arc de Triomphe and the Louvre.</a:t>
            </a:r>
          </a:p>
        </p:txBody>
      </p:sp>
      <p:pic>
        <p:nvPicPr>
          <p:cNvPr id="4" name="Picture 3" descr="pa014-Grande_arche_de_la_defen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11" y="1250686"/>
            <a:ext cx="4586110" cy="3439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309" y="5856112"/>
            <a:ext cx="8229600" cy="64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office buildings </a:t>
            </a:r>
            <a:r>
              <a:rPr lang="en-US" sz="3200" dirty="0"/>
              <a:t>on the inside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cafés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9893" y="1600200"/>
            <a:ext cx="2760133" cy="14760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Parisians love to meet in cafes.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0756" y="4833159"/>
            <a:ext cx="4114799" cy="1834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café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Flore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</a:t>
            </a:r>
            <a:r>
              <a:rPr lang="en-US" sz="3200" dirty="0"/>
              <a:t> and Les Deux Magots </a:t>
            </a:r>
            <a:r>
              <a:rPr lang="en-US" sz="3200" dirty="0">
                <a:latin typeface="Wingdings"/>
                <a:ea typeface="Wingdings"/>
                <a:cs typeface="Wingdings"/>
              </a:rPr>
              <a:t></a:t>
            </a:r>
            <a:r>
              <a:rPr lang="en-US" sz="3200" dirty="0"/>
              <a:t> are two famous cafes in Paris.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afe__de_Fl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9" y="1417639"/>
            <a:ext cx="4382910" cy="3288520"/>
          </a:xfrm>
          <a:prstGeom prst="rect">
            <a:avLst/>
          </a:prstGeom>
        </p:spPr>
      </p:pic>
      <p:pic>
        <p:nvPicPr>
          <p:cNvPr id="6" name="Picture 5" descr="image-aHR0cDovL2JsdWJlZGJ1aWEwMjo4My9pLzM3L0REOUMxQjMxQzM1NUJDRTVFN0EyNzA5QkU3QUQ0LmpwZ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65" y="3526993"/>
            <a:ext cx="4374445" cy="301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1143000"/>
          </a:xfrm>
        </p:spPr>
        <p:txBody>
          <a:bodyPr/>
          <a:lstStyle/>
          <a:p>
            <a:r>
              <a:rPr lang="en-US" dirty="0"/>
              <a:t>Le Louvre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704" y="1543757"/>
            <a:ext cx="2917296" cy="27601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Originally it was a fortress, then a royal palace, and today a large museum.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6705" y="4190997"/>
            <a:ext cx="2460095" cy="2370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glass pyramid was built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American architect I.M. Pei.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216970-Paris-le_louv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05" y="1789289"/>
            <a:ext cx="6019800" cy="378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Leonardo da Vinci </a:t>
            </a:r>
            <a:br>
              <a:rPr lang="en-US" dirty="0"/>
            </a:br>
            <a:r>
              <a:rPr lang="en-US" dirty="0"/>
              <a:t>“La Jaconde” (Mona Lisa)</a:t>
            </a:r>
          </a:p>
        </p:txBody>
      </p:sp>
      <p:pic>
        <p:nvPicPr>
          <p:cNvPr id="4" name="Picture 3" descr="joco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33" y="1608667"/>
            <a:ext cx="3239182" cy="50266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Venus de Milo</a:t>
            </a:r>
          </a:p>
        </p:txBody>
      </p:sp>
      <p:pic>
        <p:nvPicPr>
          <p:cNvPr id="4" name="Picture 3" descr="censored-venus-de-mi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39" y="1220084"/>
            <a:ext cx="4090988" cy="5454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L’Institut du monde arabe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4" y="1417638"/>
            <a:ext cx="2921881" cy="25616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Arab World Institute symbolizes the exchanges between two cultures.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5534" y="3979331"/>
            <a:ext cx="2710215" cy="22295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a modern building inspired by traditional Arab culture.</a:t>
            </a:r>
          </a:p>
        </p:txBody>
      </p:sp>
      <p:pic>
        <p:nvPicPr>
          <p:cNvPr id="5" name="Picture 4" descr="Arab World Institute Building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14" y="1600200"/>
            <a:ext cx="5861227" cy="4086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Notre-Dame de Paris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10" y="1417638"/>
            <a:ext cx="3973689" cy="1461029"/>
          </a:xfrm>
        </p:spPr>
        <p:txBody>
          <a:bodyPr>
            <a:normAutofit/>
          </a:bodyPr>
          <a:lstStyle/>
          <a:p>
            <a:r>
              <a:rPr lang="en-US" dirty="0"/>
              <a:t>Construction began in 1163.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3110" y="2878667"/>
            <a:ext cx="4030134" cy="153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</a:t>
            </a:r>
            <a:r>
              <a:rPr lang="en-US" sz="3200" dirty="0"/>
              <a:t>s a masterpiece of gothic art.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aris - Notre Da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8" y="1142765"/>
            <a:ext cx="4159426" cy="55459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3110" y="4053845"/>
            <a:ext cx="4030134" cy="1608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Located on île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Cité.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2" descr="Image result for line up meme"/>
          <p:cNvSpPr>
            <a:spLocks noChangeAspect="1" noChangeArrowheads="1"/>
          </p:cNvSpPr>
          <p:nvPr/>
        </p:nvSpPr>
        <p:spPr bwMode="auto">
          <a:xfrm>
            <a:off x="4713110" y="5142417"/>
            <a:ext cx="3494313" cy="10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/>
              <a:t>Caught fire 4/30/19.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place du Tertre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245556" cy="3084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Located in the Montmartre neighborhood of Paris and has preserved a village atmosphere.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684889"/>
            <a:ext cx="3245556" cy="1407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the meeting place of local artists.</a:t>
            </a:r>
          </a:p>
        </p:txBody>
      </p:sp>
      <p:pic>
        <p:nvPicPr>
          <p:cNvPr id="5" name="Picture 4" descr="1.1241202600.place-du-ter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56" y="1600200"/>
            <a:ext cx="5644444" cy="42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Pablo Picasso “The Old Guitarist”</a:t>
            </a:r>
          </a:p>
        </p:txBody>
      </p:sp>
      <p:pic>
        <p:nvPicPr>
          <p:cNvPr id="4" name="Picture 3" descr="picasso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221" y="1176742"/>
            <a:ext cx="3560057" cy="53624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Pablo Picasso “Guernica”</a:t>
            </a:r>
          </a:p>
        </p:txBody>
      </p:sp>
      <p:pic>
        <p:nvPicPr>
          <p:cNvPr id="4" name="Picture 3" descr="picasso_guernica19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035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City of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25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Paris is known as </a:t>
            </a:r>
            <a:r>
              <a:rPr lang="en-US" b="1" dirty="0"/>
              <a:t>la Ville lumière</a:t>
            </a:r>
            <a:r>
              <a:rPr lang="en-US" dirty="0"/>
              <a:t>, but few agree on the origin of this nickname.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Vincent Van Gogh “The Starry Night”</a:t>
            </a:r>
          </a:p>
        </p:txBody>
      </p:sp>
      <p:pic>
        <p:nvPicPr>
          <p:cNvPr id="6" name="Picture 5" descr="vincent-van-gogh-paintings-from-saint-remy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56" y="1217789"/>
            <a:ext cx="6886222" cy="55606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Vincent Van Gogh </a:t>
            </a:r>
            <a:br>
              <a:rPr lang="en-US" dirty="0"/>
            </a:br>
            <a:r>
              <a:rPr lang="en-US" dirty="0"/>
              <a:t>“La chambre de Van Gogh à Arles”</a:t>
            </a:r>
          </a:p>
        </p:txBody>
      </p:sp>
      <p:pic>
        <p:nvPicPr>
          <p:cNvPr id="4" name="Picture 3" descr="gogh.chambre-ar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82" y="1417638"/>
            <a:ext cx="7078662" cy="53906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Henri Matisse “Green Stripe”</a:t>
            </a:r>
          </a:p>
        </p:txBody>
      </p:sp>
      <p:pic>
        <p:nvPicPr>
          <p:cNvPr id="4" name="Picture 3" descr="matisse-the-green-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79" y="1417638"/>
            <a:ext cx="4686300" cy="5359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Henri Matisse “Creole Dancers”</a:t>
            </a:r>
          </a:p>
        </p:txBody>
      </p:sp>
      <p:pic>
        <p:nvPicPr>
          <p:cNvPr id="4" name="Picture 3" descr="matiss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008" y="1248304"/>
            <a:ext cx="3672770" cy="55438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3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Pierre-Auguste Renoir </a:t>
            </a:r>
            <a:br>
              <a:rPr lang="en-US" dirty="0"/>
            </a:br>
            <a:r>
              <a:rPr lang="en-US" dirty="0"/>
              <a:t>“Le Moulin de la Galette”</a:t>
            </a:r>
          </a:p>
        </p:txBody>
      </p:sp>
      <p:pic>
        <p:nvPicPr>
          <p:cNvPr id="4" name="Picture 3" descr="renoi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83" y="1417638"/>
            <a:ext cx="7315906" cy="53839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Pierre-Auguste Renoir </a:t>
            </a:r>
            <a:br>
              <a:rPr lang="en-US" dirty="0"/>
            </a:br>
            <a:r>
              <a:rPr lang="en-US" dirty="0"/>
              <a:t>“The Parisian” or “La Parisienne”</a:t>
            </a:r>
          </a:p>
        </p:txBody>
      </p:sp>
      <p:pic>
        <p:nvPicPr>
          <p:cNvPr id="4" name="Picture 3" descr="renoi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89" y="1474920"/>
            <a:ext cx="3499555" cy="52641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Edgar Degas </a:t>
            </a:r>
            <a:br>
              <a:rPr lang="en-US" dirty="0"/>
            </a:br>
            <a:r>
              <a:rPr lang="en-US" dirty="0"/>
              <a:t>“Dance Class at the Opera”</a:t>
            </a:r>
          </a:p>
        </p:txBody>
      </p:sp>
      <p:pic>
        <p:nvPicPr>
          <p:cNvPr id="4" name="Picture 3" descr="degas.dance-op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1417638"/>
            <a:ext cx="8150402" cy="53173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Edgar Degas “Race Horses”</a:t>
            </a:r>
          </a:p>
        </p:txBody>
      </p:sp>
      <p:pic>
        <p:nvPicPr>
          <p:cNvPr id="4" name="Picture 3" descr="degas.race-hor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3" y="1214895"/>
            <a:ext cx="7055555" cy="55357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Henri de Toulouse Lautrec </a:t>
            </a:r>
            <a:br>
              <a:rPr lang="en-US" dirty="0"/>
            </a:br>
            <a:r>
              <a:rPr lang="en-US" dirty="0"/>
              <a:t>“Au Moulin Rouge”</a:t>
            </a:r>
          </a:p>
        </p:txBody>
      </p:sp>
      <p:pic>
        <p:nvPicPr>
          <p:cNvPr id="4" name="Picture 3" descr="toulouse-lautrec_au_moulin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38" y="1350477"/>
            <a:ext cx="6290029" cy="54651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Henri de Toulouse Lautrec</a:t>
            </a:r>
            <a:br>
              <a:rPr lang="en-US" dirty="0"/>
            </a:br>
            <a:r>
              <a:rPr lang="en-US" dirty="0"/>
              <a:t>“Troupe de Mlle Eglantine”</a:t>
            </a:r>
          </a:p>
        </p:txBody>
      </p:sp>
      <p:pic>
        <p:nvPicPr>
          <p:cNvPr id="5" name="Picture 4" descr="6695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567" y="1459971"/>
            <a:ext cx="6924322" cy="5300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map-fra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929"/>
            <a:ext cx="9144000" cy="70219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666"/>
            <a:ext cx="8229600" cy="1143000"/>
          </a:xfrm>
        </p:spPr>
        <p:txBody>
          <a:bodyPr/>
          <a:lstStyle/>
          <a:p>
            <a:r>
              <a:rPr lang="en-US" dirty="0"/>
              <a:t>Les catacombes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121"/>
            <a:ext cx="8229600" cy="1755274"/>
          </a:xfrm>
        </p:spPr>
        <p:txBody>
          <a:bodyPr/>
          <a:lstStyle/>
          <a:p>
            <a:pPr>
              <a:buNone/>
            </a:pPr>
            <a:r>
              <a:rPr lang="en-US" dirty="0"/>
              <a:t>	In the 18</a:t>
            </a:r>
            <a:r>
              <a:rPr lang="en-US" baseline="30000" dirty="0"/>
              <a:t>th</a:t>
            </a:r>
            <a:r>
              <a:rPr lang="en-US" dirty="0"/>
              <a:t> century certain Parisian cemeteries were too full, so they were emptied and the bones were put in the Paris underground.</a:t>
            </a:r>
          </a:p>
        </p:txBody>
      </p:sp>
      <p:pic>
        <p:nvPicPr>
          <p:cNvPr id="8" name="Picture 7" descr="paris_catacombs_20061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72" y="2431132"/>
            <a:ext cx="6350001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/>
          <a:lstStyle/>
          <a:p>
            <a:r>
              <a:rPr lang="en-US" dirty="0"/>
              <a:t>Le Tour de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432"/>
            <a:ext cx="8229600" cy="792747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always ends on the Champs-Élysées in July.</a:t>
            </a:r>
          </a:p>
        </p:txBody>
      </p:sp>
      <p:pic>
        <p:nvPicPr>
          <p:cNvPr id="4" name="Picture 3" descr="tour-de-f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90" y="1740193"/>
            <a:ext cx="6996615" cy="45550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/>
          <a:lstStyle/>
          <a:p>
            <a:r>
              <a:rPr lang="en-US" dirty="0"/>
              <a:t>Le Tournoi des Six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0"/>
            <a:ext cx="8229600" cy="1741905"/>
          </a:xfrm>
        </p:spPr>
        <p:txBody>
          <a:bodyPr/>
          <a:lstStyle/>
          <a:p>
            <a:pPr>
              <a:buNone/>
            </a:pPr>
            <a:r>
              <a:rPr lang="en-US" dirty="0"/>
              <a:t>	A rugby championship between teams from France, England, Scotland, Wales, Ireland, and Italy.</a:t>
            </a:r>
          </a:p>
        </p:txBody>
      </p:sp>
      <p:pic>
        <p:nvPicPr>
          <p:cNvPr id="4" name="Picture 3" descr="88B9A683B9CCB3975637D3010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033" y="2747462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/>
          <a:lstStyle/>
          <a:p>
            <a:r>
              <a:rPr lang="en-US" dirty="0"/>
              <a:t>Les Internationaux de France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904"/>
            <a:ext cx="8229600" cy="1661695"/>
          </a:xfrm>
        </p:spPr>
        <p:txBody>
          <a:bodyPr/>
          <a:lstStyle/>
          <a:p>
            <a:pPr>
              <a:buNone/>
            </a:pPr>
            <a:r>
              <a:rPr lang="en-US" dirty="0"/>
              <a:t>	takes place every year at the Roland-Garros stadium.  It’s a tennis tournament on a clay court.  We know it as the French Open.</a:t>
            </a:r>
          </a:p>
        </p:txBody>
      </p:sp>
      <p:pic>
        <p:nvPicPr>
          <p:cNvPr id="4" name="Picture 3" descr="c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9" y="2554115"/>
            <a:ext cx="6350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30"/>
            <a:ext cx="8229600" cy="1143000"/>
          </a:xfrm>
        </p:spPr>
        <p:txBody>
          <a:bodyPr/>
          <a:lstStyle/>
          <a:p>
            <a:r>
              <a:rPr lang="en-US" dirty="0"/>
              <a:t>Marie et Pierre Curie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264"/>
            <a:ext cx="8229600" cy="1590841"/>
          </a:xfrm>
        </p:spPr>
        <p:txBody>
          <a:bodyPr/>
          <a:lstStyle/>
          <a:p>
            <a:pPr>
              <a:buNone/>
            </a:pPr>
            <a:r>
              <a:rPr lang="en-US" dirty="0"/>
              <a:t>	did research on radioactivity and discovered polonium and radium.  They received the Nobel Prize in Physics in 1903.</a:t>
            </a:r>
          </a:p>
        </p:txBody>
      </p:sp>
      <p:pic>
        <p:nvPicPr>
          <p:cNvPr id="7" name="Picture 6" descr="0825_highfive-jay-light_marie-pierre-curie_400x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2" y="3007895"/>
            <a:ext cx="5080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9579"/>
          </a:xfrm>
        </p:spPr>
        <p:txBody>
          <a:bodyPr>
            <a:normAutofit fontScale="90000"/>
          </a:bodyPr>
          <a:lstStyle/>
          <a:p>
            <a:r>
              <a:rPr lang="en-US" dirty="0"/>
              <a:t>La Cité des Sciences et de l’Industrie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158"/>
            <a:ext cx="8229600" cy="1216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A museum devoted to the progress of technology.</a:t>
            </a:r>
          </a:p>
        </p:txBody>
      </p:sp>
      <p:pic>
        <p:nvPicPr>
          <p:cNvPr id="4" name="Picture 3" descr="2543254714_b68f257b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94" y="2165683"/>
            <a:ext cx="6009551" cy="45071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pendule de Foucault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3146030" cy="4736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In 1851, physicist Léon Foucault created this pendulum to show the rotation of the earth on its axis.</a:t>
            </a:r>
          </a:p>
        </p:txBody>
      </p:sp>
      <p:pic>
        <p:nvPicPr>
          <p:cNvPr id="4" name="Picture 3" descr="foucault.800px-Pendule_de_Fouc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029" y="1600200"/>
            <a:ext cx="5757339" cy="431800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haute cuisine française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43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Paris symbolizes high-class French cooking which is known throughout the entire world.</a:t>
            </a:r>
          </a:p>
        </p:txBody>
      </p:sp>
      <p:pic>
        <p:nvPicPr>
          <p:cNvPr id="4" name="Picture 3" descr="finesse-gastronomie-catering-france-ev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63" y="2994527"/>
            <a:ext cx="8416400" cy="26335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chocolatiers de Paris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680"/>
            <a:ext cx="8229600" cy="1220537"/>
          </a:xfrm>
        </p:spPr>
        <p:txBody>
          <a:bodyPr/>
          <a:lstStyle/>
          <a:p>
            <a:pPr>
              <a:buNone/>
            </a:pPr>
            <a:r>
              <a:rPr lang="en-US" dirty="0"/>
              <a:t>	mix chocolate with spices, fruit, and even flowers to create new flavors.</a:t>
            </a:r>
          </a:p>
        </p:txBody>
      </p:sp>
      <p:pic>
        <p:nvPicPr>
          <p:cNvPr id="4" name="Picture 3" descr="CHOC DEBAU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39" y="2670309"/>
            <a:ext cx="5600700" cy="392049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restaurants parisiens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668" y="1444098"/>
            <a:ext cx="2907407" cy="3109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 year the best chefs receive “stars” for the quality of their cooking, with a maximum of three stars.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89460" y="4551050"/>
            <a:ext cx="2874615" cy="1958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several “three star” restaurants in Paris.</a:t>
            </a:r>
          </a:p>
        </p:txBody>
      </p:sp>
      <p:pic>
        <p:nvPicPr>
          <p:cNvPr id="5" name="Picture 4" descr="France-25-Michelin-Three-Stars-E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" y="1693415"/>
            <a:ext cx="6179841" cy="4084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Almanac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30100"/>
          </a:xfrm>
        </p:spPr>
        <p:txBody>
          <a:bodyPr>
            <a:noAutofit/>
          </a:bodyPr>
          <a:lstStyle/>
          <a:p>
            <a:r>
              <a:rPr lang="en-US" dirty="0"/>
              <a:t>Name of the inhabitants: Parisians </a:t>
            </a:r>
          </a:p>
          <a:p>
            <a:pPr lvl="8">
              <a:buNone/>
            </a:pPr>
            <a:r>
              <a:rPr lang="en-US" sz="3200" dirty="0"/>
              <a:t>		    (Fr: Les Parisiens)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030301"/>
            <a:ext cx="82295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  Population: More than 2 million inhabitants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490" y="3838216"/>
            <a:ext cx="8229600" cy="1016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Famous people: Jacques Chirac, Catherine Deneuve, Edith Piaf, Jean-Paul Sartre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718"/>
            <a:ext cx="8229600" cy="1143000"/>
          </a:xfrm>
        </p:spPr>
        <p:txBody>
          <a:bodyPr/>
          <a:lstStyle/>
          <a:p>
            <a:r>
              <a:rPr lang="en-US" dirty="0"/>
              <a:t>Les magasins de luxe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80185"/>
            <a:ext cx="3104595" cy="48950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With its perfume shops, its leather goods shops, and other specialty shops, Paris is the ideal city for shopping!</a:t>
            </a:r>
          </a:p>
        </p:txBody>
      </p:sp>
      <p:pic>
        <p:nvPicPr>
          <p:cNvPr id="6" name="Picture 5" descr="DSC03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41" y="1665844"/>
            <a:ext cx="6090658" cy="456799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grands bijoutiers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750"/>
            <a:ext cx="8229600" cy="1178059"/>
          </a:xfrm>
        </p:spPr>
        <p:txBody>
          <a:bodyPr/>
          <a:lstStyle/>
          <a:p>
            <a:pPr>
              <a:buNone/>
            </a:pPr>
            <a:r>
              <a:rPr lang="en-US" dirty="0"/>
              <a:t>	A lot of famous jewelers have stores in </a:t>
            </a:r>
            <a:r>
              <a:rPr lang="fr-FR" dirty="0"/>
              <a:t>Vendôme</a:t>
            </a:r>
            <a:r>
              <a:rPr lang="en-US" dirty="0"/>
              <a:t> square, in Paris.</a:t>
            </a:r>
          </a:p>
        </p:txBody>
      </p:sp>
      <p:pic>
        <p:nvPicPr>
          <p:cNvPr id="4" name="Picture 3" descr="Paris Vendome P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38" y="2614131"/>
            <a:ext cx="5393895" cy="404542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88"/>
            <a:ext cx="8229600" cy="1143000"/>
          </a:xfrm>
        </p:spPr>
        <p:txBody>
          <a:bodyPr/>
          <a:lstStyle/>
          <a:p>
            <a:r>
              <a:rPr lang="en-US" dirty="0"/>
              <a:t>La haute couture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82"/>
            <a:ext cx="8229600" cy="582111"/>
          </a:xfrm>
        </p:spPr>
        <p:txBody>
          <a:bodyPr/>
          <a:lstStyle/>
          <a:p>
            <a:r>
              <a:rPr lang="en-US" dirty="0"/>
              <a:t>Paris is the capital of haute couture.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6023"/>
            <a:ext cx="8229600" cy="1011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big designers present their collections there twice a year, in the spring and in the fall.</a:t>
            </a:r>
          </a:p>
        </p:txBody>
      </p:sp>
      <p:pic>
        <p:nvPicPr>
          <p:cNvPr id="5" name="Picture 4" descr="robe-421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88" y="2836853"/>
            <a:ext cx="6299200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93800"/>
          </a:xfrm>
        </p:spPr>
        <p:txBody>
          <a:bodyPr/>
          <a:lstStyle/>
          <a:p>
            <a:r>
              <a:rPr lang="en-US" dirty="0"/>
              <a:t>Paris was first settled in the 3</a:t>
            </a:r>
            <a:r>
              <a:rPr lang="en-US" baseline="30000" dirty="0"/>
              <a:t>rd</a:t>
            </a:r>
            <a:r>
              <a:rPr lang="en-US" dirty="0"/>
              <a:t> century BC by a tribe of Celtic Gauls, called the Parisii.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582332"/>
            <a:ext cx="8229600" cy="14816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Romans </a:t>
            </a:r>
            <a:r>
              <a:rPr lang="en-US" sz="3200" dirty="0"/>
              <a:t>then ruled the city from 52 BC until the 5</a:t>
            </a:r>
            <a:r>
              <a:rPr lang="en-US" sz="3200" baseline="30000" dirty="0"/>
              <a:t>th</a:t>
            </a:r>
            <a:r>
              <a:rPr lang="en-US" sz="3200" dirty="0"/>
              <a:t> century when the Germanic Franks took control.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22889"/>
            <a:ext cx="8229600" cy="14816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Frankish king Clovis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united Gaul, France’s name at the time, and made Paris the capital of his kingdom in 508.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265" y="5263445"/>
            <a:ext cx="8229600" cy="1481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 for two periods during France’s history, Paris has been the country’s capital.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343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Seine River flows from east to west in a seven-mile arc, dividing the city between </a:t>
            </a:r>
            <a:r>
              <a:rPr lang="en-US" b="1" dirty="0"/>
              <a:t>la rive gauche </a:t>
            </a:r>
            <a:r>
              <a:rPr lang="en-US" dirty="0"/>
              <a:t>(Left Bank) and </a:t>
            </a:r>
            <a:r>
              <a:rPr lang="en-US" b="1" dirty="0"/>
              <a:t>la rive droite </a:t>
            </a:r>
            <a:r>
              <a:rPr lang="en-US" dirty="0"/>
              <a:t>(Right Bank). It then curves north, passing </a:t>
            </a:r>
            <a:r>
              <a:rPr lang="en-US" b="1" dirty="0"/>
              <a:t>la Défense</a:t>
            </a:r>
            <a:r>
              <a:rPr lang="en-US" dirty="0"/>
              <a:t>.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422" y="4190998"/>
            <a:ext cx="8229600" cy="2181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île de la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Cité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île St-Louis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two islands in the middle of the Seine, form the heart of the city.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 Arondissements</a:t>
            </a:r>
          </a:p>
        </p:txBody>
      </p:sp>
      <p:pic>
        <p:nvPicPr>
          <p:cNvPr id="4" name="Picture 3" descr="paris_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2" y="1191862"/>
            <a:ext cx="7811911" cy="5386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L’Arc de Triomphe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490" y="5003792"/>
            <a:ext cx="8229600" cy="1179689"/>
          </a:xfrm>
        </p:spPr>
        <p:txBody>
          <a:bodyPr/>
          <a:lstStyle/>
          <a:p>
            <a:r>
              <a:rPr lang="en-US" dirty="0"/>
              <a:t>Napoleon ordered the construction of this monument in 1806. 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6042371"/>
            <a:ext cx="8229600" cy="81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situated at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intersection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12 avenues.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rc de Triomp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90" y="1311461"/>
            <a:ext cx="4924778" cy="369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026"/>
            <a:ext cx="8229600" cy="1143000"/>
          </a:xfrm>
        </p:spPr>
        <p:txBody>
          <a:bodyPr/>
          <a:lstStyle/>
          <a:p>
            <a:r>
              <a:rPr lang="en-US" dirty="0"/>
              <a:t>Tomb of the Unknown Soldier</a:t>
            </a:r>
          </a:p>
        </p:txBody>
      </p:sp>
      <p:pic>
        <p:nvPicPr>
          <p:cNvPr id="4" name="Picture 3" descr="arc_de_triomphe_tomb_of_unknown_sold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581" y="996245"/>
            <a:ext cx="4368800" cy="579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24118</TotalTime>
  <Words>1117</Words>
  <Application>Microsoft Office PowerPoint</Application>
  <PresentationFormat>On-screen Show (4:3)</PresentationFormat>
  <Paragraphs>121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French 2 Chapitre 1-2</vt:lpstr>
      <vt:lpstr>The City of Lights</vt:lpstr>
      <vt:lpstr>PowerPoint Presentation</vt:lpstr>
      <vt:lpstr>Almanac</vt:lpstr>
      <vt:lpstr>History of Paris</vt:lpstr>
      <vt:lpstr>Geography</vt:lpstr>
      <vt:lpstr>20 Arondissements</vt:lpstr>
      <vt:lpstr>L’Arc de Triomphe</vt:lpstr>
      <vt:lpstr>Tomb of the Unknown Soldier</vt:lpstr>
      <vt:lpstr>La Grande Arche de la Défense</vt:lpstr>
      <vt:lpstr>Les cafés</vt:lpstr>
      <vt:lpstr>Le Louvre</vt:lpstr>
      <vt:lpstr>Leonardo da Vinci  “La Jaconde” (Mona Lisa)</vt:lpstr>
      <vt:lpstr>Venus de Milo</vt:lpstr>
      <vt:lpstr>L’Institut du monde arabe  </vt:lpstr>
      <vt:lpstr>Notre-Dame de Paris</vt:lpstr>
      <vt:lpstr>La place du Tertre</vt:lpstr>
      <vt:lpstr>Pablo Picasso “The Old Guitarist”</vt:lpstr>
      <vt:lpstr>Pablo Picasso “Guernica”</vt:lpstr>
      <vt:lpstr>Vincent Van Gogh “The Starry Night”</vt:lpstr>
      <vt:lpstr>Vincent Van Gogh  “La chambre de Van Gogh à Arles”</vt:lpstr>
      <vt:lpstr>Henri Matisse “Green Stripe”</vt:lpstr>
      <vt:lpstr>Henri Matisse “Creole Dancers”</vt:lpstr>
      <vt:lpstr>Pierre-Auguste Renoir  “Le Moulin de la Galette”</vt:lpstr>
      <vt:lpstr>Pierre-Auguste Renoir  “The Parisian” or “La Parisienne”</vt:lpstr>
      <vt:lpstr>Edgar Degas  “Dance Class at the Opera”</vt:lpstr>
      <vt:lpstr>Edgar Degas “Race Horses”</vt:lpstr>
      <vt:lpstr>Henri de Toulouse Lautrec  “Au Moulin Rouge”</vt:lpstr>
      <vt:lpstr>Henri de Toulouse Lautrec “Troupe de Mlle Eglantine”</vt:lpstr>
      <vt:lpstr>Les catacombes</vt:lpstr>
      <vt:lpstr>Le Tour de France</vt:lpstr>
      <vt:lpstr>Le Tournoi des Six Nations</vt:lpstr>
      <vt:lpstr>Les Internationaux de France</vt:lpstr>
      <vt:lpstr>Marie et Pierre Curie</vt:lpstr>
      <vt:lpstr>La Cité des Sciences et de l’Industrie</vt:lpstr>
      <vt:lpstr>La pendule de Foucault</vt:lpstr>
      <vt:lpstr>La haute cuisine française</vt:lpstr>
      <vt:lpstr>Les chocolatiers de Paris</vt:lpstr>
      <vt:lpstr>Les restaurants parisiens</vt:lpstr>
      <vt:lpstr>Les magasins de luxe</vt:lpstr>
      <vt:lpstr>Les grands bijoutiers</vt:lpstr>
      <vt:lpstr>La haute couture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 Chapitre 1</dc:title>
  <dc:creator>Melissa Hopkins</dc:creator>
  <cp:lastModifiedBy>LESLIE C STALLS</cp:lastModifiedBy>
  <cp:revision>21</cp:revision>
  <dcterms:created xsi:type="dcterms:W3CDTF">2012-04-29T19:14:24Z</dcterms:created>
  <dcterms:modified xsi:type="dcterms:W3CDTF">2019-08-30T20:20:44Z</dcterms:modified>
</cp:coreProperties>
</file>