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4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8"/>
  </p:normalViewPr>
  <p:slideViewPr>
    <p:cSldViewPr snapToGrid="0" snapToObjects="1">
      <p:cViewPr varScale="1">
        <p:scale>
          <a:sx n="92" d="100"/>
          <a:sy n="92" d="100"/>
        </p:scale>
        <p:origin x="16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712B-DF03-494E-B9E0-ECE95C7B7084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4330-F609-0444-AA75-20BE81651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712B-DF03-494E-B9E0-ECE95C7B7084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4330-F609-0444-AA75-20BE81651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712B-DF03-494E-B9E0-ECE95C7B7084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4330-F609-0444-AA75-20BE81651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712B-DF03-494E-B9E0-ECE95C7B7084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4330-F609-0444-AA75-20BE81651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712B-DF03-494E-B9E0-ECE95C7B7084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4330-F609-0444-AA75-20BE81651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712B-DF03-494E-B9E0-ECE95C7B7084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4330-F609-0444-AA75-20BE81651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712B-DF03-494E-B9E0-ECE95C7B7084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4330-F609-0444-AA75-20BE81651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712B-DF03-494E-B9E0-ECE95C7B7084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4330-F609-0444-AA75-20BE81651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712B-DF03-494E-B9E0-ECE95C7B7084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4330-F609-0444-AA75-20BE81651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712B-DF03-494E-B9E0-ECE95C7B7084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4330-F609-0444-AA75-20BE81651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712B-DF03-494E-B9E0-ECE95C7B7084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4330-F609-0444-AA75-20BE81651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8712B-DF03-494E-B9E0-ECE95C7B7084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34330-F609-0444-AA75-20BE81651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French 1 </a:t>
            </a:r>
            <a:r>
              <a:rPr lang="en-US" dirty="0" err="1" smtClean="0"/>
              <a:t>Chapitre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Grammaire</a:t>
            </a:r>
            <a:r>
              <a:rPr lang="en-US" dirty="0" smtClean="0"/>
              <a:t>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17638"/>
            <a:ext cx="8229600" cy="2144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languages have a large number of irregular verbs, and all forms of those verbs must be memorized.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132667"/>
            <a:ext cx="8229600" cy="3302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						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en-US" sz="32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aseline="0" dirty="0" smtClean="0"/>
              <a:t>						I</a:t>
            </a:r>
            <a:r>
              <a:rPr lang="en-US" sz="3200" dirty="0" smtClean="0"/>
              <a:t> </a:t>
            </a:r>
            <a:r>
              <a:rPr lang="en-US" sz="3200" u="sng" dirty="0" smtClean="0"/>
              <a:t>am</a:t>
            </a:r>
            <a:r>
              <a:rPr lang="en-US" sz="3200" dirty="0" smtClean="0"/>
              <a:t>			we </a:t>
            </a:r>
            <a:r>
              <a:rPr lang="en-US" sz="3200" u="sng" dirty="0" smtClean="0"/>
              <a:t>are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you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u="sng" dirty="0" smtClean="0"/>
              <a:t>are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you </a:t>
            </a:r>
            <a:r>
              <a:rPr lang="en-US" sz="3200" u="sng" dirty="0" smtClean="0"/>
              <a:t>are</a:t>
            </a:r>
            <a:endParaRPr kumimoji="0" lang="en-US" sz="3200" b="0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aseline="0" dirty="0" smtClean="0"/>
              <a:t>						he</a:t>
            </a:r>
            <a:r>
              <a:rPr lang="en-US" sz="3200" dirty="0" smtClean="0"/>
              <a:t> </a:t>
            </a:r>
            <a:r>
              <a:rPr lang="en-US" sz="3200" u="sng" dirty="0" smtClean="0"/>
              <a:t>is</a:t>
            </a:r>
            <a:r>
              <a:rPr lang="en-US" sz="3200" dirty="0" smtClean="0"/>
              <a:t>			they </a:t>
            </a:r>
            <a:r>
              <a:rPr lang="en-US" sz="3200" u="sng" dirty="0" smtClean="0"/>
              <a:t>are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					   she </a:t>
            </a:r>
            <a:r>
              <a:rPr lang="en-US" sz="3200" u="sng" dirty="0"/>
              <a:t>i</a:t>
            </a:r>
            <a:r>
              <a:rPr lang="en-US" sz="3200" u="sng" dirty="0" smtClean="0"/>
              <a:t>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u="sng" noProof="0" dirty="0" err="1"/>
              <a:t>i</a:t>
            </a:r>
            <a:r>
              <a:rPr lang="en-US" sz="3200" u="sng" dirty="0" smtClean="0"/>
              <a:t>s</a:t>
            </a: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</a:t>
            </a:r>
            <a:r>
              <a:rPr lang="en-US" dirty="0" err="1" smtClean="0"/>
              <a:t>voir</a:t>
            </a:r>
            <a:r>
              <a:rPr lang="en-US" dirty="0" smtClean="0"/>
              <a:t> – to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7422" y="1600200"/>
            <a:ext cx="1109133" cy="798689"/>
          </a:xfrm>
        </p:spPr>
        <p:txBody>
          <a:bodyPr/>
          <a:lstStyle/>
          <a:p>
            <a:pPr>
              <a:buNone/>
            </a:pPr>
            <a:r>
              <a:rPr lang="en-US" dirty="0"/>
              <a:t>j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47422" y="2398889"/>
            <a:ext cx="1109133" cy="798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 smtClean="0"/>
              <a:t>tu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265312"/>
            <a:ext cx="1967089" cy="798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/>
              <a:t>i</a:t>
            </a:r>
            <a:r>
              <a:rPr lang="en-US" sz="3200" dirty="0" err="1" smtClean="0"/>
              <a:t>l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smtClean="0"/>
              <a:t>, 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09355" y="1600200"/>
            <a:ext cx="1501423" cy="798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u="sng" dirty="0" err="1" smtClean="0"/>
              <a:t>avons</a:t>
            </a: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00222" y="2398889"/>
            <a:ext cx="1109133" cy="798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/>
              <a:t>v</a:t>
            </a:r>
            <a:r>
              <a:rPr lang="en-US" sz="3200" dirty="0" err="1" smtClean="0"/>
              <a:t>ous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318000" y="3237090"/>
            <a:ext cx="1476021" cy="798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/>
              <a:t>i</a:t>
            </a:r>
            <a:r>
              <a:rPr lang="en-US" sz="3200" dirty="0" err="1" smtClean="0"/>
              <a:t>ls</a:t>
            </a:r>
            <a:r>
              <a:rPr lang="en-US" sz="3200" dirty="0" smtClean="0"/>
              <a:t>, </a:t>
            </a:r>
            <a:r>
              <a:rPr lang="en-US" sz="3200" dirty="0" err="1" smtClean="0"/>
              <a:t>elles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42156" y="1600200"/>
            <a:ext cx="1109133" cy="798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</a:t>
            </a: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801988" y="2398889"/>
            <a:ext cx="1109133" cy="798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300110" y="3237090"/>
            <a:ext cx="1109133" cy="798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84888" y="1600200"/>
            <a:ext cx="1109133" cy="798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/>
              <a:t>nous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794021" y="2398889"/>
            <a:ext cx="1501423" cy="798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u="sng" dirty="0" err="1" smtClean="0"/>
              <a:t>avez</a:t>
            </a: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946421" y="3197578"/>
            <a:ext cx="1501423" cy="798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u="sng" dirty="0" err="1" smtClean="0"/>
              <a:t>ont</a:t>
            </a: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01800"/>
          </a:xfrm>
        </p:spPr>
        <p:txBody>
          <a:bodyPr/>
          <a:lstStyle/>
          <a:p>
            <a:r>
              <a:rPr lang="en-US" dirty="0" smtClean="0"/>
              <a:t>Noun subjects (such as </a:t>
            </a:r>
            <a:r>
              <a:rPr lang="en-US" i="1" dirty="0" smtClean="0"/>
              <a:t>Pierre et Jean</a:t>
            </a:r>
            <a:r>
              <a:rPr lang="en-US" dirty="0" smtClean="0"/>
              <a:t>) use the same verb form as the pronoun you would use to replace them.</a:t>
            </a:r>
            <a:endParaRPr lang="en-US" i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062111"/>
            <a:ext cx="8229600" cy="170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English you would replace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Pierre and Jean 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the subject pronoun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5466644"/>
            <a:ext cx="8229600" cy="1391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Ex:  </a:t>
            </a:r>
            <a:r>
              <a:rPr lang="en-US" sz="3200" u="sng" dirty="0" smtClean="0"/>
              <a:t>Pierre et Jean</a:t>
            </a:r>
            <a:r>
              <a:rPr lang="en-US" sz="3200" dirty="0" smtClean="0"/>
              <a:t> </a:t>
            </a:r>
            <a:r>
              <a:rPr lang="en-US" sz="3200" dirty="0" err="1" smtClean="0"/>
              <a:t>ont</a:t>
            </a:r>
            <a:r>
              <a:rPr lang="en-US" sz="3200" dirty="0" smtClean="0"/>
              <a:t> </a:t>
            </a:r>
            <a:r>
              <a:rPr lang="en-US" sz="3200" dirty="0" err="1" smtClean="0"/>
              <a:t>deux</a:t>
            </a:r>
            <a:r>
              <a:rPr lang="en-US" sz="3200" dirty="0" smtClean="0"/>
              <a:t> chaises.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lang="en-US" sz="3200" dirty="0" smtClean="0"/>
              <a:t>  </a:t>
            </a:r>
            <a:r>
              <a:rPr lang="en-US" sz="3200" u="sng" dirty="0" err="1" smtClean="0"/>
              <a:t>Ils</a:t>
            </a:r>
            <a:r>
              <a:rPr lang="en-US" sz="3200" dirty="0" smtClean="0"/>
              <a:t> </a:t>
            </a:r>
            <a:r>
              <a:rPr lang="en-US" sz="3200" dirty="0" err="1" smtClean="0"/>
              <a:t>ont</a:t>
            </a:r>
            <a:r>
              <a:rPr lang="en-US" sz="3200" dirty="0" smtClean="0"/>
              <a:t> </a:t>
            </a:r>
            <a:r>
              <a:rPr lang="en-US" sz="3200" dirty="0" err="1" smtClean="0"/>
              <a:t>deux</a:t>
            </a:r>
            <a:r>
              <a:rPr lang="en-US" sz="3200" dirty="0" smtClean="0"/>
              <a:t> chaises.</a:t>
            </a:r>
            <a:endParaRPr kumimoji="0" lang="en-US" sz="3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152901"/>
            <a:ext cx="8229600" cy="170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French you would replace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Pierre et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Jean 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the subject pronoun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Ils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1468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To make a sentence negative, add </a:t>
            </a:r>
            <a:r>
              <a:rPr lang="en-US" dirty="0" smtClean="0">
                <a:solidFill>
                  <a:srgbClr val="800000"/>
                </a:solidFill>
              </a:rPr>
              <a:t>ne…pas</a:t>
            </a:r>
            <a:r>
              <a:rPr lang="en-US" dirty="0" smtClean="0"/>
              <a:t> around the verb.  Notice that </a:t>
            </a:r>
            <a:r>
              <a:rPr lang="en-US" dirty="0" smtClean="0">
                <a:solidFill>
                  <a:srgbClr val="800000"/>
                </a:solidFill>
              </a:rPr>
              <a:t>ne</a:t>
            </a:r>
            <a:r>
              <a:rPr lang="en-US" dirty="0" smtClean="0"/>
              <a:t> become </a:t>
            </a:r>
            <a:r>
              <a:rPr lang="en-US" dirty="0" err="1" smtClean="0">
                <a:solidFill>
                  <a:srgbClr val="800000"/>
                </a:solidFill>
              </a:rPr>
              <a:t>n</a:t>
            </a:r>
            <a:r>
              <a:rPr lang="en-US" dirty="0" smtClean="0">
                <a:solidFill>
                  <a:srgbClr val="800000"/>
                </a:solidFill>
              </a:rPr>
              <a:t>’</a:t>
            </a:r>
            <a:r>
              <a:rPr lang="en-US" dirty="0" smtClean="0"/>
              <a:t> before a vowel sound.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414890"/>
            <a:ext cx="8229600" cy="139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Ça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						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Ça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aseline="0" dirty="0" smtClean="0"/>
              <a:t>		 </a:t>
            </a:r>
            <a:r>
              <a:rPr lang="en-US" sz="3200" i="1" baseline="0" dirty="0" smtClean="0"/>
              <a:t>It’s going fine.			It’s</a:t>
            </a:r>
            <a:r>
              <a:rPr lang="en-US" sz="3200" i="1" dirty="0" smtClean="0"/>
              <a:t> 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</a:rPr>
              <a:t>not</a:t>
            </a:r>
            <a:r>
              <a:rPr lang="en-US" sz="3200" i="1" dirty="0" smtClean="0"/>
              <a:t> going fine.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811890"/>
            <a:ext cx="8229600" cy="139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Cléo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/>
              <a:t>a un poster.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Cléo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n’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/>
              <a:t>de poster.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aseline="0" dirty="0" smtClean="0"/>
              <a:t>		</a:t>
            </a:r>
            <a:r>
              <a:rPr lang="en-US" sz="3200" i="1" baseline="0" dirty="0" err="1" smtClean="0"/>
              <a:t>Cléo</a:t>
            </a:r>
            <a:r>
              <a:rPr lang="en-US" sz="3200" i="1" baseline="0" dirty="0" smtClean="0"/>
              <a:t> has</a:t>
            </a:r>
            <a:r>
              <a:rPr lang="en-US" sz="3200" i="1" dirty="0" smtClean="0"/>
              <a:t> a poster</a:t>
            </a:r>
            <a:r>
              <a:rPr lang="en-US" sz="3200" i="1" baseline="0" dirty="0" smtClean="0"/>
              <a:t>.		</a:t>
            </a:r>
            <a:r>
              <a:rPr lang="en-US" sz="3200" i="1" baseline="0" dirty="0" err="1" smtClean="0"/>
              <a:t>Cléo</a:t>
            </a:r>
            <a:r>
              <a:rPr lang="en-US" sz="3200" i="1" baseline="0" dirty="0" smtClean="0"/>
              <a:t> does </a:t>
            </a:r>
            <a:r>
              <a:rPr lang="en-US" sz="3200" i="1" dirty="0" smtClean="0">
                <a:solidFill>
                  <a:srgbClr val="953735"/>
                </a:solidFill>
              </a:rPr>
              <a:t>not</a:t>
            </a:r>
            <a:r>
              <a:rPr lang="en-US" sz="3200" i="1" dirty="0" smtClean="0"/>
              <a:t> have a poster.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Indefinite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19134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Indefinite articles in English are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an</a:t>
            </a:r>
            <a:r>
              <a:rPr lang="en-US" dirty="0" smtClean="0"/>
              <a:t>, and </a:t>
            </a:r>
            <a:r>
              <a:rPr lang="en-US" i="1" dirty="0" smtClean="0"/>
              <a:t>some</a:t>
            </a:r>
            <a:r>
              <a:rPr lang="en-US" dirty="0"/>
              <a:t> </a:t>
            </a:r>
            <a:r>
              <a:rPr lang="en-US" dirty="0" smtClean="0"/>
              <a:t>and go before nouns.</a:t>
            </a:r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19200" y="2695222"/>
            <a:ext cx="5695244" cy="818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3200" dirty="0" smtClean="0"/>
              <a:t>Ex: a dog, an apple, some chairs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40268" y="3815644"/>
            <a:ext cx="8229600" cy="15465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4571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4571" dirty="0" smtClean="0"/>
              <a:t>Indefinite articles in French are </a:t>
            </a:r>
            <a:r>
              <a:rPr lang="en-US" sz="4571" i="1" dirty="0" smtClean="0"/>
              <a:t>un, </a:t>
            </a:r>
            <a:r>
              <a:rPr lang="en-US" sz="4571" i="1" dirty="0" err="1" smtClean="0"/>
              <a:t>une</a:t>
            </a:r>
            <a:r>
              <a:rPr lang="en-US" sz="4571" i="1" dirty="0" smtClean="0"/>
              <a:t>, </a:t>
            </a:r>
            <a:r>
              <a:rPr lang="en-US" sz="4571" dirty="0" smtClean="0"/>
              <a:t>and </a:t>
            </a:r>
            <a:r>
              <a:rPr lang="en-US" sz="4571" i="1" dirty="0" smtClean="0"/>
              <a:t>des</a:t>
            </a:r>
            <a:r>
              <a:rPr lang="en-US" sz="4571" dirty="0" smtClean="0"/>
              <a:t> and go before nouns.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19200" y="4917723"/>
            <a:ext cx="7467600" cy="88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Ex: un </a:t>
            </a:r>
            <a:r>
              <a:rPr lang="en-US" sz="3200" dirty="0" err="1" smtClean="0"/>
              <a:t>garçon</a:t>
            </a:r>
            <a:r>
              <a:rPr lang="en-US" sz="3200" dirty="0" smtClean="0"/>
              <a:t>, </a:t>
            </a:r>
            <a:r>
              <a:rPr lang="en-US" sz="3200" dirty="0" err="1" smtClean="0"/>
              <a:t>une</a:t>
            </a:r>
            <a:r>
              <a:rPr lang="en-US" sz="3200" dirty="0" smtClean="0"/>
              <a:t> </a:t>
            </a:r>
            <a:r>
              <a:rPr lang="en-US" sz="3200" dirty="0" err="1" smtClean="0"/>
              <a:t>fenêtre</a:t>
            </a:r>
            <a:r>
              <a:rPr lang="en-US" sz="3200" dirty="0" smtClean="0"/>
              <a:t>, des posters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Indefinite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4578"/>
          </a:xfrm>
        </p:spPr>
        <p:txBody>
          <a:bodyPr>
            <a:normAutofit/>
          </a:bodyPr>
          <a:lstStyle/>
          <a:p>
            <a:r>
              <a:rPr lang="en-US" dirty="0" smtClean="0"/>
              <a:t>In French all nouns have </a:t>
            </a:r>
            <a:r>
              <a:rPr lang="en-US" u="sng" dirty="0" smtClean="0"/>
              <a:t>gender</a:t>
            </a:r>
            <a:r>
              <a:rPr lang="en-US" dirty="0" smtClean="0"/>
              <a:t> (meaning they are either masculine or feminine) and </a:t>
            </a:r>
            <a:r>
              <a:rPr lang="en-US" u="sng" dirty="0" smtClean="0"/>
              <a:t>number</a:t>
            </a:r>
            <a:r>
              <a:rPr lang="en-US" dirty="0" smtClean="0"/>
              <a:t> (meaning they are either singular or plural).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922890"/>
            <a:ext cx="8229600" cy="86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gender of nouns must be </a:t>
            </a:r>
            <a:r>
              <a:rPr lang="en-US" sz="3200" dirty="0" smtClean="0"/>
              <a:t>memorized.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967111"/>
            <a:ext cx="8229600" cy="1131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lang="en-US" sz="3200" noProof="0" dirty="0" smtClean="0"/>
              <a:t>article used with nouns must </a:t>
            </a:r>
            <a:r>
              <a:rPr lang="en-US" sz="3200" dirty="0" smtClean="0"/>
              <a:t>be the same gender as the nouns.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Indefinite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953911"/>
          </a:xfrm>
        </p:spPr>
        <p:txBody>
          <a:bodyPr/>
          <a:lstStyle/>
          <a:p>
            <a:pPr>
              <a:buNone/>
            </a:pPr>
            <a:r>
              <a:rPr lang="en-US" dirty="0"/>
              <a:t>u</a:t>
            </a:r>
            <a:r>
              <a:rPr lang="en-US" dirty="0" smtClean="0"/>
              <a:t>n – a, an (masculine)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229555"/>
            <a:ext cx="4114800" cy="953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a, an (</a:t>
            </a:r>
            <a:r>
              <a:rPr lang="en-US" sz="3200" dirty="0" smtClean="0"/>
              <a:t>feminine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816577"/>
            <a:ext cx="4114800" cy="953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 – some (</a:t>
            </a:r>
            <a:r>
              <a:rPr lang="en-US" sz="3200" dirty="0" smtClean="0"/>
              <a:t>plural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48266" y="4038597"/>
            <a:ext cx="7738534" cy="2819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garçon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a boy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	</a:t>
            </a:r>
            <a:r>
              <a:rPr lang="en-US" sz="3200" baseline="0" dirty="0" smtClean="0"/>
              <a:t>***</a:t>
            </a:r>
            <a:r>
              <a:rPr lang="en-US" sz="3200" dirty="0" smtClean="0"/>
              <a:t>You must use the masculine article “un” 		 because </a:t>
            </a:r>
            <a:r>
              <a:rPr lang="en-US" sz="3200" dirty="0" err="1" smtClean="0"/>
              <a:t>garçon</a:t>
            </a:r>
            <a:r>
              <a:rPr lang="en-US" sz="3200" dirty="0" smtClean="0"/>
              <a:t> (boy) is masculine 				 and singular. </a:t>
            </a:r>
            <a:endParaRPr lang="en-US" sz="3200" baseline="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392309"/>
            <a:ext cx="7191022" cy="953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e/d’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only used in negative sentences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3613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To make most nouns plural, add an –</a:t>
            </a:r>
            <a:r>
              <a:rPr lang="en-US" dirty="0" err="1" smtClean="0"/>
              <a:t>s</a:t>
            </a:r>
            <a:r>
              <a:rPr lang="en-US" dirty="0" smtClean="0"/>
              <a:t> to the end of the noun.  The final –</a:t>
            </a:r>
            <a:r>
              <a:rPr lang="en-US" dirty="0" err="1" smtClean="0"/>
              <a:t>s</a:t>
            </a:r>
            <a:r>
              <a:rPr lang="en-US" dirty="0" smtClean="0"/>
              <a:t> will be silent.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836333"/>
            <a:ext cx="8229600" cy="1236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Ex: un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garçon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a boy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baseline="0" dirty="0" smtClean="0"/>
              <a:t>			des </a:t>
            </a:r>
            <a:r>
              <a:rPr lang="en-US" sz="3200" baseline="0" dirty="0" err="1" smtClean="0"/>
              <a:t>garçons</a:t>
            </a:r>
            <a:r>
              <a:rPr lang="en-US" sz="3200" baseline="0" dirty="0" smtClean="0"/>
              <a:t> –</a:t>
            </a:r>
            <a:r>
              <a:rPr lang="en-US" sz="3200" dirty="0" smtClean="0"/>
              <a:t> some boys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072466"/>
            <a:ext cx="8229600" cy="1236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Ex: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fenêtre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a window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baseline="0" dirty="0" smtClean="0"/>
              <a:t>			des </a:t>
            </a:r>
            <a:r>
              <a:rPr lang="en-US" sz="3200" dirty="0" err="1" smtClean="0"/>
              <a:t>fenêtres</a:t>
            </a:r>
            <a:r>
              <a:rPr lang="en-US" sz="3200" dirty="0" smtClean="0"/>
              <a:t> – some windows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0791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Some nouns have plurals that are formed differently.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06311" y="2808111"/>
            <a:ext cx="5610578" cy="804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un tableau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 des tableaux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06311" y="3393720"/>
            <a:ext cx="5610578" cy="804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un bureau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 des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bureaux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06310" y="3993444"/>
            <a:ext cx="7148689" cy="804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un CD/DVD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 des CD/DVD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 (no change)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8780" y="4576232"/>
            <a:ext cx="8904110" cy="856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lecteur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CD/DVD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 des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lecteurs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 de CD/DVD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Indefinite articles in </a:t>
            </a:r>
            <a:r>
              <a:rPr lang="en-US" dirty="0"/>
              <a:t>n</a:t>
            </a:r>
            <a:r>
              <a:rPr lang="en-US" dirty="0" smtClean="0"/>
              <a:t>egative </a:t>
            </a:r>
            <a:r>
              <a:rPr lang="en-US" dirty="0"/>
              <a:t>s</a:t>
            </a:r>
            <a:r>
              <a:rPr lang="en-US" dirty="0" smtClean="0"/>
              <a:t>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3613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*To say there aren’t any of an item, remember to use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n’y</a:t>
            </a:r>
            <a:r>
              <a:rPr lang="en-US" dirty="0" smtClean="0"/>
              <a:t> a pas </a:t>
            </a:r>
            <a:r>
              <a:rPr lang="en-US" dirty="0" smtClean="0"/>
              <a:t>de/d’.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988733"/>
            <a:ext cx="8229600" cy="1236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Il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cartes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classe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	</a:t>
            </a:r>
            <a:r>
              <a:rPr lang="en-US" sz="3200" dirty="0" smtClean="0"/>
              <a:t>- There are </a:t>
            </a:r>
            <a:r>
              <a:rPr lang="en-US" sz="3200" dirty="0" smtClean="0">
                <a:solidFill>
                  <a:srgbClr val="0000FF"/>
                </a:solidFill>
              </a:rPr>
              <a:t>some </a:t>
            </a:r>
            <a:r>
              <a:rPr lang="en-US" sz="3200" dirty="0" smtClean="0"/>
              <a:t>maps in the class.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377266"/>
            <a:ext cx="8229600" cy="1236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Il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n’y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pas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cartes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classe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	</a:t>
            </a:r>
            <a:r>
              <a:rPr lang="en-US" sz="3200" dirty="0" smtClean="0"/>
              <a:t>- There aren’t </a:t>
            </a:r>
            <a:r>
              <a:rPr lang="en-US" sz="3200" dirty="0" smtClean="0">
                <a:solidFill>
                  <a:srgbClr val="0000FF"/>
                </a:solidFill>
              </a:rPr>
              <a:t>any </a:t>
            </a:r>
            <a:r>
              <a:rPr lang="en-US" sz="3200" dirty="0" smtClean="0"/>
              <a:t>maps in the class.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3578"/>
          </a:xfrm>
        </p:spPr>
        <p:txBody>
          <a:bodyPr/>
          <a:lstStyle/>
          <a:p>
            <a:r>
              <a:rPr lang="en-US" dirty="0" smtClean="0"/>
              <a:t>In order to use a verb in a sentence, it must change forms to agree with the subject.  We call this </a:t>
            </a:r>
            <a:r>
              <a:rPr lang="en-US" i="1" dirty="0" smtClean="0"/>
              <a:t>conjugating</a:t>
            </a:r>
            <a:r>
              <a:rPr lang="en-US" dirty="0" smtClean="0"/>
              <a:t> a verb. 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273779"/>
            <a:ext cx="8229600" cy="1673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its </a:t>
            </a:r>
            <a:r>
              <a:rPr lang="en-US" sz="3200" dirty="0" smtClean="0"/>
              <a:t>simplest form, a verb is in the infinitive form.  In English, an infinitive is a verb with the word “to” in front of it.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947357"/>
            <a:ext cx="8229600" cy="1673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eat, to run, to walk, to talk, to write,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to speak, to listen, to watch, etc.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22022"/>
          </a:xfrm>
        </p:spPr>
        <p:txBody>
          <a:bodyPr/>
          <a:lstStyle/>
          <a:p>
            <a:r>
              <a:rPr lang="en-US" dirty="0" smtClean="0"/>
              <a:t>In French, infinitives will either end in –</a:t>
            </a:r>
            <a:r>
              <a:rPr lang="en-US" dirty="0" err="1" smtClean="0"/>
              <a:t>er</a:t>
            </a:r>
            <a:r>
              <a:rPr lang="en-US" dirty="0" smtClean="0"/>
              <a:t>, –</a:t>
            </a:r>
            <a:r>
              <a:rPr lang="en-US" dirty="0" err="1" smtClean="0"/>
              <a:t>ir</a:t>
            </a:r>
            <a:r>
              <a:rPr lang="en-US" dirty="0" smtClean="0"/>
              <a:t>,  or –re.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822223"/>
            <a:ext cx="8229600" cy="2144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Verbs can either be regular (meaning they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follow a pattern) or irregular (meaning they do not follow a pattern).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418</Words>
  <Application>Microsoft Macintosh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Wingdings</vt:lpstr>
      <vt:lpstr>Arial</vt:lpstr>
      <vt:lpstr>Office Theme</vt:lpstr>
      <vt:lpstr>French 1 Chapitre 1</vt:lpstr>
      <vt:lpstr>Indefinite articles</vt:lpstr>
      <vt:lpstr>Indefinite articles</vt:lpstr>
      <vt:lpstr>Indefinite articles</vt:lpstr>
      <vt:lpstr>Plural nouns</vt:lpstr>
      <vt:lpstr>Plural nouns</vt:lpstr>
      <vt:lpstr>Indefinite articles in negative sentences</vt:lpstr>
      <vt:lpstr>Verbs</vt:lpstr>
      <vt:lpstr>Verbs</vt:lpstr>
      <vt:lpstr>Verbs</vt:lpstr>
      <vt:lpstr>avoir – to have</vt:lpstr>
      <vt:lpstr>Verbs</vt:lpstr>
      <vt:lpstr>Negative sentences</vt:lpstr>
    </vt:vector>
  </TitlesOfParts>
  <Company>Shelby County Schools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1 Chapitre 1</dc:title>
  <dc:creator>Melissa Hopkins</dc:creator>
  <cp:lastModifiedBy>MELISSA  HOPKINS</cp:lastModifiedBy>
  <cp:revision>10</cp:revision>
  <dcterms:created xsi:type="dcterms:W3CDTF">2011-10-22T17:53:24Z</dcterms:created>
  <dcterms:modified xsi:type="dcterms:W3CDTF">2017-09-14T19:14:22Z</dcterms:modified>
</cp:coreProperties>
</file>