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9E20-8008-294A-BCAD-7B9E8AD0ED02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9251-B440-9140-A142-1F2315128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9E20-8008-294A-BCAD-7B9E8AD0ED02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9251-B440-9140-A142-1F2315128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9E20-8008-294A-BCAD-7B9E8AD0ED02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9251-B440-9140-A142-1F2315128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9E20-8008-294A-BCAD-7B9E8AD0ED02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9251-B440-9140-A142-1F2315128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9E20-8008-294A-BCAD-7B9E8AD0ED02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9251-B440-9140-A142-1F2315128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9E20-8008-294A-BCAD-7B9E8AD0ED02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9251-B440-9140-A142-1F2315128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9E20-8008-294A-BCAD-7B9E8AD0ED02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9251-B440-9140-A142-1F2315128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9E20-8008-294A-BCAD-7B9E8AD0ED02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9251-B440-9140-A142-1F2315128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9E20-8008-294A-BCAD-7B9E8AD0ED02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9251-B440-9140-A142-1F2315128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9E20-8008-294A-BCAD-7B9E8AD0ED02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9251-B440-9140-A142-1F2315128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9E20-8008-294A-BCAD-7B9E8AD0ED02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9251-B440-9140-A142-1F2315128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9E20-8008-294A-BCAD-7B9E8AD0ED02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B9251-B440-9140-A142-1F2315128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French 1 </a:t>
            </a:r>
            <a:r>
              <a:rPr lang="en-US" dirty="0" err="1"/>
              <a:t>Chapitre</a:t>
            </a:r>
            <a:r>
              <a:rPr lang="en-US" dirty="0"/>
              <a:t>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Grammaire</a:t>
            </a:r>
            <a:r>
              <a:rPr lang="en-US" dirty="0"/>
              <a:t>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Subjects and 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1786467" cy="8833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Subject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4379" y="2105375"/>
            <a:ext cx="8232421" cy="12107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/>
              <a:t>p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erson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 thing doing the action or is being described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4379" y="3316110"/>
            <a:ext cx="1786467" cy="88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Verb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33209" y="3791651"/>
            <a:ext cx="8232421" cy="16834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/>
              <a:t>the action word, like jump or sing, or a linking word like are or is, that links the subject to a description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Subjects and verbs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554111"/>
            <a:ext cx="4092220" cy="719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/>
              <a:t>1.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Denise sings well.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4378" y="1417638"/>
            <a:ext cx="8232421" cy="1136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Identify the subject and verb in the following sentences.</a:t>
            </a:r>
            <a:endParaRPr kumimoji="0" lang="en-US" sz="32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24259" y="2566052"/>
            <a:ext cx="1684866" cy="719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/>
              <a:t>______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077144" y="2816578"/>
            <a:ext cx="1154301" cy="719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====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4379" y="3228618"/>
            <a:ext cx="4092220" cy="719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/>
              <a:t>2.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dirty="0"/>
              <a:t>Simon is blond.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66420" y="5573890"/>
            <a:ext cx="1292578" cy="71966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/>
              <a:t>______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920502" y="3461452"/>
            <a:ext cx="718275" cy="719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noProof="0" dirty="0"/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33209" y="4117623"/>
            <a:ext cx="8232421" cy="778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French sentences also have a subject and verb.</a:t>
            </a:r>
            <a:endParaRPr kumimoji="0" lang="en-US" sz="32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33209" y="4755446"/>
            <a:ext cx="4092220" cy="719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3200" dirty="0"/>
              <a:t>1.</a:t>
            </a:r>
            <a:r>
              <a:rPr kumimoji="0" lang="fr-FR" sz="32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Denise chante bien.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5432780"/>
            <a:ext cx="4092220" cy="719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3200" dirty="0"/>
              <a:t>2.</a:t>
            </a:r>
            <a:r>
              <a:rPr kumimoji="0" lang="fr-FR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fr-FR" sz="3200" dirty="0"/>
              <a:t>Simon est blond.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852309" y="4981222"/>
            <a:ext cx="1496996" cy="71966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/>
              <a:t>_______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047515" y="5009444"/>
            <a:ext cx="1381486" cy="71966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======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863599" y="3381024"/>
            <a:ext cx="1292578" cy="71966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/>
              <a:t>______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019279" y="5665614"/>
            <a:ext cx="831166" cy="719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Subjects and 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63133"/>
          </a:xfrm>
        </p:spPr>
        <p:txBody>
          <a:bodyPr/>
          <a:lstStyle/>
          <a:p>
            <a:r>
              <a:rPr lang="en-US" dirty="0"/>
              <a:t>Both English and French use nouns as subjects.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667001"/>
            <a:ext cx="8229600" cy="790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Nouns can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 replaced by pronouns.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457222"/>
            <a:ext cx="7826022" cy="691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 </a:t>
            </a:r>
            <a:r>
              <a:rPr kumimoji="0" lang="en-US" sz="32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Denise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 friend.  </a:t>
            </a:r>
            <a:r>
              <a:rPr kumimoji="0" lang="en-US" sz="32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fifteen years old.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148667"/>
            <a:ext cx="7826022" cy="691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 </a:t>
            </a:r>
            <a:r>
              <a:rPr kumimoji="0" lang="fr-FR" sz="32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Denise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est une amie.  </a:t>
            </a:r>
            <a:r>
              <a:rPr lang="fr-FR" sz="3200" u="sng" dirty="0"/>
              <a:t>Elle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quinze </a:t>
            </a:r>
            <a:r>
              <a:rPr lang="fr-FR" sz="3200" dirty="0"/>
              <a:t>ans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 pronouns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816" y="2458145"/>
            <a:ext cx="1165578" cy="897467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</a:rPr>
              <a:t>je (</a:t>
            </a:r>
            <a:r>
              <a:rPr lang="en-US" dirty="0" err="1">
                <a:solidFill>
                  <a:srgbClr val="0000FF"/>
                </a:solidFill>
              </a:rPr>
              <a:t>j</a:t>
            </a:r>
            <a:r>
              <a:rPr lang="en-US" dirty="0">
                <a:solidFill>
                  <a:srgbClr val="0000FF"/>
                </a:solidFill>
              </a:rPr>
              <a:t>’)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32279" y="3434643"/>
            <a:ext cx="1165578" cy="897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98593" y="4761074"/>
            <a:ext cx="1165578" cy="897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err="1">
                <a:solidFill>
                  <a:srgbClr val="0000FF"/>
                </a:solidFill>
              </a:rPr>
              <a:t>il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32279" y="5209808"/>
            <a:ext cx="1165578" cy="897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err="1">
                <a:solidFill>
                  <a:srgbClr val="0000FF"/>
                </a:solidFill>
              </a:rPr>
              <a:t>elle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399816" y="5715000"/>
            <a:ext cx="1165578" cy="897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>
                <a:solidFill>
                  <a:srgbClr val="0000FF"/>
                </a:solidFill>
              </a:rPr>
              <a:t>on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345266" y="2458145"/>
            <a:ext cx="730962" cy="897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I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982605" y="3419125"/>
            <a:ext cx="2468040" cy="1154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you (</a:t>
            </a:r>
            <a:r>
              <a:rPr kumimoji="0" lang="en-US" sz="32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informal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762477" y="4761074"/>
            <a:ext cx="1165578" cy="897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- he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084204" y="5209808"/>
            <a:ext cx="1165578" cy="897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- she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916291" y="5715000"/>
            <a:ext cx="2534354" cy="1236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noProof="0" dirty="0"/>
              <a:t>- one (people in general)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699006" y="2356552"/>
            <a:ext cx="1165578" cy="897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nous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699006" y="3434643"/>
            <a:ext cx="1165578" cy="897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vous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896560" y="4761089"/>
            <a:ext cx="1165578" cy="897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err="1">
                <a:solidFill>
                  <a:srgbClr val="0000FF"/>
                </a:solidFill>
              </a:rPr>
              <a:t>ils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656672" y="5715000"/>
            <a:ext cx="1165578" cy="900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err="1">
                <a:solidFill>
                  <a:srgbClr val="0000FF"/>
                </a:solidFill>
              </a:rPr>
              <a:t>elles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613400" y="2356552"/>
            <a:ext cx="1165578" cy="897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we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613400" y="3419125"/>
            <a:ext cx="3530600" cy="1154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you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plural or</a:t>
            </a:r>
            <a:r>
              <a:rPr kumimoji="0" lang="en-US" sz="3200" b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formal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5437016" y="4715923"/>
            <a:ext cx="3405005" cy="11937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- they (all male or mixed)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500512" y="5700874"/>
            <a:ext cx="3405005" cy="900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- they (all female)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432279" y="1560678"/>
            <a:ext cx="1849966" cy="897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Singular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4653143" y="1560678"/>
            <a:ext cx="1849966" cy="897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Plural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141110" y="2458145"/>
            <a:ext cx="1165578" cy="897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1st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141110" y="3491087"/>
            <a:ext cx="1165578" cy="897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2nd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141110" y="4761074"/>
            <a:ext cx="1165578" cy="897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3rd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0" y="2957685"/>
            <a:ext cx="9144000" cy="897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138289" y="2723433"/>
            <a:ext cx="8703732" cy="89746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__________________________________________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141110" y="4072468"/>
            <a:ext cx="8703732" cy="89746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__________________________________________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 pronouns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71422"/>
            <a:ext cx="8229600" cy="1137356"/>
          </a:xfrm>
        </p:spPr>
        <p:txBody>
          <a:bodyPr/>
          <a:lstStyle/>
          <a:p>
            <a:r>
              <a:rPr lang="en-US" dirty="0"/>
              <a:t>Je changes to </a:t>
            </a:r>
            <a:r>
              <a:rPr lang="en-US" dirty="0" err="1"/>
              <a:t>j</a:t>
            </a:r>
            <a:r>
              <a:rPr lang="en-US" dirty="0"/>
              <a:t>’ before a verb beginning with a vowel sound.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908778"/>
            <a:ext cx="8229600" cy="705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J’ai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quinze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dirty="0"/>
              <a:t>ans. – I am fifteen years old.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2163234"/>
            <a:ext cx="857956" cy="608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/>
              <a:t>Je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 pronouns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2887133" cy="784578"/>
          </a:xfrm>
        </p:spPr>
        <p:txBody>
          <a:bodyPr/>
          <a:lstStyle/>
          <a:p>
            <a:pPr>
              <a:buNone/>
            </a:pPr>
            <a:r>
              <a:rPr lang="en-US" dirty="0"/>
              <a:t>Use </a:t>
            </a:r>
            <a:r>
              <a:rPr lang="en-US" dirty="0">
                <a:solidFill>
                  <a:srgbClr val="3366FF"/>
                </a:solidFill>
              </a:rPr>
              <a:t>tu</a:t>
            </a:r>
            <a:r>
              <a:rPr lang="en-US" dirty="0"/>
              <a:t> when…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4379" y="2119486"/>
            <a:ext cx="8232421" cy="11119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/>
              <a:t>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alking to friends or someone your age or </a:t>
            </a:r>
            <a:r>
              <a:rPr lang="en-US" sz="3200" dirty="0"/>
              <a:t>younger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5669" y="3047992"/>
            <a:ext cx="8232421" cy="846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/>
              <a:t>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alking to someone in your family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4379" y="3697114"/>
            <a:ext cx="3143954" cy="78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vous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when…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5668" y="4131734"/>
            <a:ext cx="7972775" cy="78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/>
              <a:t>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ddressing an adult,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like your teacher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76958" y="4665131"/>
            <a:ext cx="7972775" cy="78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/>
              <a:t>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alking to someone you do not know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88248" y="5184417"/>
            <a:ext cx="7972775" cy="78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/>
              <a:t>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alking to more than one person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 pronouns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679222"/>
            <a:ext cx="857956" cy="608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/>
              <a:t>On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287410"/>
            <a:ext cx="8229600" cy="1137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pronoun “on” has no direct equivalent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English.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269545"/>
            <a:ext cx="8229600" cy="1137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can mean we, they as in people 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general,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 one.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43089" y="4209344"/>
            <a:ext cx="8229600" cy="7055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meaning 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“on”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will depend on the context.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43089" y="4914900"/>
            <a:ext cx="8229600" cy="705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2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</a:t>
            </a:r>
            <a:r>
              <a:rPr kumimoji="0" lang="fr-FR" sz="32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 France, on parle français.</a:t>
            </a:r>
            <a:endParaRPr kumimoji="0" lang="fr-FR" sz="32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43089" y="5418667"/>
            <a:ext cx="8531578" cy="8607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/>
              <a:t>   I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France, </a:t>
            </a:r>
            <a:r>
              <a:rPr lang="en-US" sz="3200" dirty="0"/>
              <a:t>they (people in general) speak French.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</TotalTime>
  <Words>346</Words>
  <Application>Microsoft Office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French 1 Chapitre 1</vt:lpstr>
      <vt:lpstr>Subjects and verbs</vt:lpstr>
      <vt:lpstr>Subjects and verbs</vt:lpstr>
      <vt:lpstr>Subjects and verbs</vt:lpstr>
      <vt:lpstr>Subject pronouns</vt:lpstr>
      <vt:lpstr>Subject pronouns</vt:lpstr>
      <vt:lpstr>Subject pronouns</vt:lpstr>
      <vt:lpstr>Subject pronouns</vt:lpstr>
    </vt:vector>
  </TitlesOfParts>
  <Company>Shelby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1 Chapitre 1</dc:title>
  <dc:creator>Melissa Hopkins</dc:creator>
  <cp:lastModifiedBy>MELISSA  HOPKINS</cp:lastModifiedBy>
  <cp:revision>6</cp:revision>
  <dcterms:created xsi:type="dcterms:W3CDTF">2012-08-24T11:53:03Z</dcterms:created>
  <dcterms:modified xsi:type="dcterms:W3CDTF">2018-09-05T19:02:01Z</dcterms:modified>
</cp:coreProperties>
</file>