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0" r:id="rId4"/>
    <p:sldId id="263" r:id="rId5"/>
    <p:sldId id="267" r:id="rId6"/>
    <p:sldId id="268" r:id="rId7"/>
    <p:sldId id="269" r:id="rId8"/>
    <p:sldId id="265" r:id="rId9"/>
    <p:sldId id="264" r:id="rId10"/>
    <p:sldId id="266" r:id="rId11"/>
    <p:sldId id="270" r:id="rId12"/>
    <p:sldId id="271" r:id="rId13"/>
    <p:sldId id="272" r:id="rId14"/>
    <p:sldId id="273" r:id="rId15"/>
    <p:sldId id="274" r:id="rId16"/>
    <p:sldId id="278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95" r:id="rId27"/>
    <p:sldId id="285" r:id="rId28"/>
    <p:sldId id="286" r:id="rId29"/>
    <p:sldId id="287" r:id="rId30"/>
    <p:sldId id="288" r:id="rId31"/>
    <p:sldId id="290" r:id="rId32"/>
    <p:sldId id="289" r:id="rId33"/>
    <p:sldId id="291" r:id="rId34"/>
    <p:sldId id="294" r:id="rId35"/>
    <p:sldId id="292" r:id="rId36"/>
    <p:sldId id="293" r:id="rId37"/>
    <p:sldId id="296" r:id="rId38"/>
    <p:sldId id="312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2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661D-84A9-FB47-990F-9A2598EE30E1}" type="datetimeFigureOut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FE41-E3D3-994E-B225-FD4FEF0BC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411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French 1 </a:t>
            </a:r>
            <a:r>
              <a:rPr kumimoji="0" lang="fr-FR" sz="4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7-</a:t>
            </a:r>
            <a:r>
              <a:rPr lang="en-US" sz="4400" dirty="0">
                <a:latin typeface="+mj-lt"/>
                <a:ea typeface="+mj-ea"/>
                <a:cs typeface="+mj-cs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1213559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Géoculture – Le Sénégal</a:t>
            </a:r>
            <a:endParaRPr kumimoji="0" lang="fr-FR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nd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29" y="2046084"/>
            <a:ext cx="6146800" cy="41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Dakar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40" y="1355548"/>
            <a:ext cx="3785706" cy="29822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	Dakar is the capital of Senegal, and the most occidental (westernmost) point of the African continent.</a:t>
            </a:r>
            <a:endParaRPr lang="en-US" dirty="0"/>
          </a:p>
        </p:txBody>
      </p:sp>
      <p:pic>
        <p:nvPicPr>
          <p:cNvPr id="4" name="Picture 3" descr="Dakar,-Senegal-English-Fre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546" y="1696940"/>
            <a:ext cx="5162453" cy="387183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5840" y="4077677"/>
            <a:ext cx="3785706" cy="2780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name Dakar came from the Wolof word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dakhar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meaning tamarind tree.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baobabs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110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Enormous trees that don’t have any leaves for 9 months out of the year. 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432" y="2611213"/>
            <a:ext cx="8229600" cy="10110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fruit of the baobab tree is called </a:t>
            </a:r>
            <a:r>
              <a:rPr lang="fr-FR" sz="3200" noProof="0" dirty="0" smtClean="0"/>
              <a:t>« pain du singe » or </a:t>
            </a:r>
            <a:r>
              <a:rPr lang="en-US" sz="3200" dirty="0" smtClean="0"/>
              <a:t>monkey bread</a:t>
            </a:r>
            <a:r>
              <a:rPr lang="fr-FR" sz="3200" noProof="0" dirty="0" smtClean="0"/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9393" y="3622225"/>
            <a:ext cx="8229600" cy="71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baobab tree is the emblem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Senegal.</a:t>
            </a:r>
            <a:endParaRPr kumimoji="0" lang="en-US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6167" y="4252138"/>
            <a:ext cx="8229600" cy="169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Its </a:t>
            </a:r>
            <a:r>
              <a:rPr lang="en-US" sz="3200" dirty="0" smtClean="0"/>
              <a:t>trunk can reach 9 meters (27 feet) in diameter and it can live more than 1,000 years.</a:t>
            </a:r>
            <a:endParaRPr kumimoji="0" lang="en-US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4556717_23f803a6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1" y="395302"/>
            <a:ext cx="7988067" cy="598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obab-&amp;-child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3" y="356819"/>
            <a:ext cx="9169284" cy="611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pêche</a:t>
            </a:r>
            <a:r>
              <a:rPr lang="en-US" dirty="0" smtClean="0"/>
              <a:t> - 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203"/>
            <a:ext cx="8229600" cy="10966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An important resource for the Senegalese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(les </a:t>
            </a:r>
            <a:r>
              <a:rPr lang="en-US" dirty="0" err="1" smtClean="0"/>
              <a:t>Sénégalais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 descr="_MG_7163_pirog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508250"/>
            <a:ext cx="63500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Casamance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77" y="841866"/>
            <a:ext cx="7873365" cy="1212859"/>
          </a:xfrm>
        </p:spPr>
        <p:txBody>
          <a:bodyPr>
            <a:normAutofit/>
          </a:bodyPr>
          <a:lstStyle/>
          <a:p>
            <a:r>
              <a:rPr lang="en-US" dirty="0" smtClean="0"/>
              <a:t>A region of mangroves (swamps), rivers, and plantations. 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176" y="1719405"/>
            <a:ext cx="7873365" cy="133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the part of Senegal located south of Gambia.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2177" y="2725363"/>
            <a:ext cx="8197024" cy="1755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Unlike the rest of Senegal,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Casamance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lush forests, rice paddies, and giant kapok trees, which can </a:t>
            </a:r>
            <a:r>
              <a:rPr lang="en-US" sz="3200" dirty="0" smtClean="0"/>
              <a:t>grow 150 feet tall.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2176" y="4195063"/>
            <a:ext cx="8197024" cy="1212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beaches of 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Casamance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considered the best in West Africa.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70719" y="5122542"/>
            <a:ext cx="8197024" cy="1678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Sunny days, the warm </a:t>
            </a:r>
            <a:r>
              <a:rPr lang="en-US" sz="3200" dirty="0" smtClean="0"/>
              <a:t>sea, and miles of sandy beaches make this region a popular vacation destination.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euve-casam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14" y="1384085"/>
            <a:ext cx="6636030" cy="4018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6" y="853591"/>
            <a:ext cx="8273484" cy="498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22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ismo-Responsable-en-Senegal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52" y="955344"/>
            <a:ext cx="8091868" cy="453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96979"/>
          </a:xfrm>
        </p:spPr>
        <p:txBody>
          <a:bodyPr/>
          <a:lstStyle/>
          <a:p>
            <a:r>
              <a:rPr lang="en-US" dirty="0" smtClean="0"/>
              <a:t>Population: more than 11 million people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742" y="2151089"/>
            <a:ext cx="8658258" cy="1287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Major cities: Dakar, Thiès,  Saint-Louis, Kaolack</a:t>
            </a:r>
            <a:r>
              <a:rPr lang="en-US" sz="3200" dirty="0"/>
              <a:t>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		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Touba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81969"/>
            <a:ext cx="8658258" cy="1287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Industries: agriculture, fishing, oil trade, refinery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09803"/>
            <a:ext cx="8229600" cy="2266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Senegal has twelve national or official languages: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-Ganja,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Hassaniyya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Jola-Fonyi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Mandinka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Mandjak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Mankanya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Noon,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Pulaar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Serer-Sine, Soninke, Wolof, and French.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ismo-Responsable-en-Senega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1" y="756253"/>
            <a:ext cx="8131358" cy="5414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423"/>
            <a:ext cx="8229600" cy="114300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lac</a:t>
            </a:r>
            <a:r>
              <a:rPr lang="en-US" dirty="0" smtClean="0"/>
              <a:t> </a:t>
            </a:r>
            <a:r>
              <a:rPr lang="en-US" dirty="0" err="1" smtClean="0"/>
              <a:t>Retba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423"/>
            <a:ext cx="8229600" cy="15104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lac</a:t>
            </a:r>
            <a:r>
              <a:rPr lang="en-US" dirty="0" smtClean="0"/>
              <a:t> </a:t>
            </a:r>
            <a:r>
              <a:rPr lang="en-US" dirty="0" err="1" smtClean="0"/>
              <a:t>Retba</a:t>
            </a:r>
            <a:r>
              <a:rPr lang="en-US" dirty="0" smtClean="0"/>
              <a:t> or </a:t>
            </a:r>
            <a:r>
              <a:rPr lang="en-US" dirty="0" err="1" smtClean="0"/>
              <a:t>lac</a:t>
            </a:r>
            <a:r>
              <a:rPr lang="en-US" dirty="0" smtClean="0"/>
              <a:t> Rose (Pink lake) owes its color to the micro-organisms and the salt that it contains.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31248"/>
            <a:ext cx="8229600" cy="74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its high salinity, objects float on it.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2037244599-15535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56" y="637457"/>
            <a:ext cx="8262846" cy="5422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Saint-Louis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11365"/>
          </a:xfrm>
        </p:spPr>
        <p:txBody>
          <a:bodyPr/>
          <a:lstStyle/>
          <a:p>
            <a:r>
              <a:rPr lang="en-US" dirty="0" smtClean="0"/>
              <a:t>The oldest French city in West Africa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742" y="2311565"/>
            <a:ext cx="8229600" cy="711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first capital of Senegal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974" y="3022930"/>
            <a:ext cx="8229600" cy="145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Faidherbe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bridge, built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lang="en-US" sz="3200" dirty="0" err="1" smtClean="0"/>
              <a:t>y</a:t>
            </a:r>
            <a:r>
              <a:rPr lang="en-US" sz="3200" dirty="0" smtClean="0"/>
              <a:t> </a:t>
            </a:r>
            <a:r>
              <a:rPr lang="en-US" sz="3200" dirty="0" err="1" smtClean="0"/>
              <a:t>Gustave</a:t>
            </a:r>
            <a:r>
              <a:rPr lang="en-US" sz="3200" dirty="0" smtClean="0"/>
              <a:t> Eiffel, connects Saint-Louis to the continent.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pont</a:t>
            </a:r>
            <a:r>
              <a:rPr lang="en-US" dirty="0" smtClean="0"/>
              <a:t> </a:t>
            </a:r>
            <a:r>
              <a:rPr lang="en-US" dirty="0" err="1" smtClean="0"/>
              <a:t>Faidherbe</a:t>
            </a:r>
            <a:endParaRPr lang="en-US" dirty="0"/>
          </a:p>
        </p:txBody>
      </p:sp>
      <p:pic>
        <p:nvPicPr>
          <p:cNvPr id="4" name="Picture 3" descr="49166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32" y="1389100"/>
            <a:ext cx="6849972" cy="513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parc</a:t>
            </a:r>
            <a:r>
              <a:rPr lang="en-US" dirty="0" smtClean="0"/>
              <a:t> national du </a:t>
            </a:r>
            <a:r>
              <a:rPr lang="en-US" dirty="0" err="1" smtClean="0"/>
              <a:t>Niokolo</a:t>
            </a:r>
            <a:r>
              <a:rPr lang="en-US" dirty="0" smtClean="0"/>
              <a:t> </a:t>
            </a:r>
            <a:r>
              <a:rPr lang="en-US" dirty="0" err="1" smtClean="0"/>
              <a:t>Koba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713" y="1600200"/>
            <a:ext cx="3410715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The purpose of the park is to protect animals threatened with extinction, like the chimpanzee and the panther.</a:t>
            </a:r>
            <a:endParaRPr lang="en-US" dirty="0"/>
          </a:p>
        </p:txBody>
      </p:sp>
      <p:pic>
        <p:nvPicPr>
          <p:cNvPr id="4" name="Picture 3" descr="site_0153_0001-469-0-20110920195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600200"/>
            <a:ext cx="59563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91151"/>
          </a:xfrm>
        </p:spPr>
        <p:txBody>
          <a:bodyPr/>
          <a:lstStyle/>
          <a:p>
            <a:r>
              <a:rPr lang="en-US" dirty="0" smtClean="0"/>
              <a:t>The largest of Senegal’s national parks, it covers over 2 million acres.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parc</a:t>
            </a:r>
            <a:r>
              <a:rPr lang="en-US" dirty="0" smtClean="0"/>
              <a:t> national du </a:t>
            </a:r>
            <a:r>
              <a:rPr lang="en-US" dirty="0" err="1" smtClean="0"/>
              <a:t>Niokolo</a:t>
            </a:r>
            <a:r>
              <a:rPr lang="en-US" dirty="0" smtClean="0"/>
              <a:t> </a:t>
            </a:r>
            <a:r>
              <a:rPr lang="en-US" dirty="0" err="1" smtClean="0"/>
              <a:t>Koba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91351"/>
            <a:ext cx="8229600" cy="2456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protects all </a:t>
            </a:r>
            <a:r>
              <a:rPr lang="en-US" sz="3200" dirty="0" smtClean="0"/>
              <a:t>sorts of wildlife, including lions, elephants, antelope, monkeys, crocodiles, hippopotami, and 300 species of birds, although big game hunting is permitted outside of the park.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mosquée</a:t>
            </a:r>
            <a:r>
              <a:rPr lang="en-US" dirty="0" smtClean="0"/>
              <a:t> de Touba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7898" y="1600201"/>
            <a:ext cx="3007031" cy="2709014"/>
          </a:xfrm>
        </p:spPr>
        <p:txBody>
          <a:bodyPr/>
          <a:lstStyle/>
          <a:p>
            <a:r>
              <a:rPr lang="en-US" dirty="0" smtClean="0"/>
              <a:t>The Touba Mosque is a very important religious center. 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03317" y="4309215"/>
            <a:ext cx="3007031" cy="211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number of pilgrims go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</a:t>
            </a:r>
            <a:r>
              <a:rPr lang="en-US" sz="3200" dirty="0" err="1" smtClean="0"/>
              <a:t>e</a:t>
            </a:r>
            <a:r>
              <a:rPr lang="en-US" sz="3200" dirty="0" smtClean="0"/>
              <a:t> every year.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P1010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78" y="1744423"/>
            <a:ext cx="5694056" cy="4270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645"/>
            <a:ext cx="8229600" cy="1143000"/>
          </a:xfrm>
        </p:spPr>
        <p:txBody>
          <a:bodyPr/>
          <a:lstStyle/>
          <a:p>
            <a:r>
              <a:rPr lang="en-US" dirty="0" err="1" smtClean="0"/>
              <a:t>L’île</a:t>
            </a:r>
            <a:r>
              <a:rPr lang="en-US" dirty="0" smtClean="0"/>
              <a:t> de </a:t>
            </a:r>
            <a:r>
              <a:rPr lang="en-US" dirty="0" err="1" smtClean="0"/>
              <a:t>Gorée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42" y="1564528"/>
            <a:ext cx="8229600" cy="725634"/>
          </a:xfrm>
        </p:spPr>
        <p:txBody>
          <a:bodyPr/>
          <a:lstStyle/>
          <a:p>
            <a:r>
              <a:rPr lang="en-US" dirty="0" smtClean="0"/>
              <a:t>Less than 2 miles from Dakar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71" y="2218817"/>
            <a:ext cx="8229600" cy="13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UNESCO </a:t>
            </a:r>
            <a:r>
              <a:rPr lang="en-US" sz="3200" dirty="0" smtClean="0"/>
              <a:t>World Heritage site and former slaving station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51433"/>
            <a:ext cx="8229600" cy="165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Maison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esclaves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both a reminder of the shame of human exploitation and a place for reconciliation.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284428"/>
            <a:ext cx="8229600" cy="165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Today, the island and its museums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offer a glimpse into the nation’s past and insight into its present.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42454"/>
            <a:ext cx="8229600" cy="1143000"/>
          </a:xfrm>
        </p:spPr>
        <p:txBody>
          <a:bodyPr/>
          <a:lstStyle/>
          <a:p>
            <a:r>
              <a:rPr lang="en-US" dirty="0" err="1" smtClean="0"/>
              <a:t>L’île</a:t>
            </a:r>
            <a:r>
              <a:rPr lang="en-US" dirty="0" smtClean="0"/>
              <a:t> de </a:t>
            </a:r>
            <a:r>
              <a:rPr lang="en-US" dirty="0" err="1" smtClean="0"/>
              <a:t>Gorée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69464"/>
            <a:ext cx="8229600" cy="1854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Musée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is concerned with all aspects of the sea, including marine life, seafaring vessels, and fisherman and their tools.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709919"/>
            <a:ext cx="8229600" cy="113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Musée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femme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museum devoted to Senegalese women.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neg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34" y="564448"/>
            <a:ext cx="5337270" cy="5764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eDeGore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53"/>
            <a:ext cx="8229600" cy="1143000"/>
          </a:xfrm>
        </p:spPr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souwères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353"/>
            <a:ext cx="8229600" cy="10376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Paintings under glass that represent scenes from daily life and historic national heroes.</a:t>
            </a:r>
            <a:endParaRPr lang="en-US" dirty="0"/>
          </a:p>
        </p:txBody>
      </p:sp>
      <p:pic>
        <p:nvPicPr>
          <p:cNvPr id="5" name="Picture 4" descr="La_p_che_miracule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00" y="2455265"/>
            <a:ext cx="5437952" cy="4265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vannerie</a:t>
            </a:r>
            <a:r>
              <a:rPr lang="en-US" dirty="0" smtClean="0"/>
              <a:t> – Basket-making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741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Artisans use recycled materials to make different wicker objects.</a:t>
            </a:r>
            <a:endParaRPr lang="en-US" dirty="0"/>
          </a:p>
        </p:txBody>
      </p:sp>
      <p:pic>
        <p:nvPicPr>
          <p:cNvPr id="4" name="Picture 3" descr="6a010535d6fbf1970b01116845c908970c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370" y="2967356"/>
            <a:ext cx="2387237" cy="3470008"/>
          </a:xfrm>
          <a:prstGeom prst="rect">
            <a:avLst/>
          </a:prstGeom>
        </p:spPr>
      </p:pic>
      <p:pic>
        <p:nvPicPr>
          <p:cNvPr id="5" name="Picture 4" descr="6a010535d6fbf1970b01116845c778970c-800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7992"/>
            <a:ext cx="3176464" cy="2489536"/>
          </a:xfrm>
          <a:prstGeom prst="rect">
            <a:avLst/>
          </a:prstGeom>
        </p:spPr>
      </p:pic>
      <p:pic>
        <p:nvPicPr>
          <p:cNvPr id="6" name="Picture 5" descr="6a010535d6fbf1970b01116845c133970c-800w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607" y="3481848"/>
            <a:ext cx="3595393" cy="239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batik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3432925" cy="43732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Batik is an artisanal technique used to decorate traditional clothes, like </a:t>
            </a:r>
            <a:r>
              <a:rPr lang="en-US" b="1" dirty="0" smtClean="0"/>
              <a:t>les </a:t>
            </a:r>
            <a:r>
              <a:rPr lang="en-US" b="1" dirty="0" err="1" smtClean="0"/>
              <a:t>boubous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bouba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00" y="1600201"/>
            <a:ext cx="2914983" cy="4977362"/>
          </a:xfrm>
          <a:prstGeom prst="rect">
            <a:avLst/>
          </a:prstGeom>
        </p:spPr>
      </p:pic>
      <p:pic>
        <p:nvPicPr>
          <p:cNvPr id="5" name="Picture 4" descr="boubat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582" y="1600201"/>
            <a:ext cx="3014069" cy="497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367"/>
            <a:ext cx="8229600" cy="2600783"/>
          </a:xfrm>
        </p:spPr>
        <p:txBody>
          <a:bodyPr/>
          <a:lstStyle/>
          <a:p>
            <a:r>
              <a:rPr lang="en-US" dirty="0" smtClean="0"/>
              <a:t>In addition to </a:t>
            </a:r>
            <a:r>
              <a:rPr lang="en-US" b="1" dirty="0" smtClean="0"/>
              <a:t>la </a:t>
            </a:r>
            <a:r>
              <a:rPr lang="en-US" b="1" dirty="0" err="1" smtClean="0"/>
              <a:t>vannerie</a:t>
            </a:r>
            <a:r>
              <a:rPr lang="en-US" dirty="0" smtClean="0"/>
              <a:t>, </a:t>
            </a:r>
            <a:r>
              <a:rPr lang="en-US" b="1" dirty="0" smtClean="0"/>
              <a:t>les </a:t>
            </a:r>
            <a:r>
              <a:rPr lang="en-US" b="1" dirty="0" err="1" smtClean="0"/>
              <a:t>souwères</a:t>
            </a:r>
            <a:r>
              <a:rPr lang="en-US" dirty="0" smtClean="0"/>
              <a:t>, and </a:t>
            </a:r>
            <a:r>
              <a:rPr lang="en-US" b="1" dirty="0" smtClean="0"/>
              <a:t>les batiks</a:t>
            </a:r>
            <a:r>
              <a:rPr lang="en-US" dirty="0" smtClean="0"/>
              <a:t>, Senegalese artisans make sand paintings from black, ochre, red, white, and grey sands, gathered from all regions of Senegal.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00843"/>
            <a:ext cx="8229600" cy="1716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handcrafts include gold and silver </a:t>
            </a:r>
            <a:r>
              <a:rPr lang="en-US" sz="3200" dirty="0" smtClean="0"/>
              <a:t>jewelry, hand-woven fabrics, leather goods, pottery, and wood carvings.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141319"/>
            <a:ext cx="8515852" cy="1716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see a variety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Senegalese arts and </a:t>
            </a:r>
            <a:r>
              <a:rPr lang="en-US" sz="3200" dirty="0" smtClean="0"/>
              <a:t>crafts, one can visit </a:t>
            </a:r>
            <a:r>
              <a:rPr lang="en-US" sz="3200" b="1" dirty="0" smtClean="0"/>
              <a:t>le village artisanal </a:t>
            </a:r>
            <a:r>
              <a:rPr lang="en-US" sz="3200" b="1" dirty="0" err="1" smtClean="0"/>
              <a:t>Soumbédioune</a:t>
            </a:r>
            <a:r>
              <a:rPr lang="en-US" sz="3200" b="1" dirty="0" smtClean="0"/>
              <a:t> </a:t>
            </a:r>
            <a:r>
              <a:rPr lang="en-US" sz="3200" dirty="0" smtClean="0"/>
              <a:t>outside of Dakar.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musique</a:t>
            </a:r>
            <a:r>
              <a:rPr lang="en-US" dirty="0" smtClean="0"/>
              <a:t> </a:t>
            </a:r>
            <a:r>
              <a:rPr lang="en-US" dirty="0" err="1" smtClean="0"/>
              <a:t>traditionelle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9226" y="1600200"/>
            <a:ext cx="2867574" cy="2056470"/>
          </a:xfrm>
        </p:spPr>
        <p:txBody>
          <a:bodyPr>
            <a:normAutofit/>
          </a:bodyPr>
          <a:lstStyle/>
          <a:p>
            <a:r>
              <a:rPr lang="en-US" dirty="0" smtClean="0"/>
              <a:t>Each ethnic group has its own music.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19226" y="3335664"/>
            <a:ext cx="2867574" cy="25261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one of the instruments of traditional music.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398px-Kora_DSC_0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373" y="2623870"/>
            <a:ext cx="2676853" cy="4034894"/>
          </a:xfrm>
          <a:prstGeom prst="rect">
            <a:avLst/>
          </a:prstGeom>
        </p:spPr>
      </p:pic>
      <p:pic>
        <p:nvPicPr>
          <p:cNvPr id="6" name="Picture 5" descr="Gambia_kora_hav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52" y="1228848"/>
            <a:ext cx="2809087" cy="4213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11"/>
            <a:ext cx="8229600" cy="114300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mbalax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411"/>
            <a:ext cx="3952573" cy="329862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Mbalax</a:t>
            </a:r>
            <a:r>
              <a:rPr lang="en-US" dirty="0" smtClean="0"/>
              <a:t> is a type of music that mixes rhythms and traditional instruments from Senegal with salsa, rock, and funk.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369229"/>
            <a:ext cx="3952573" cy="23866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Youssou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N’Dour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has made this type of music known throughout the world.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51Q0BGDseoL._SS40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773" y="1417638"/>
            <a:ext cx="4340292" cy="4340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  <a:r>
              <a:rPr lang="en-US" dirty="0" err="1" smtClean="0"/>
              <a:t>Daara</a:t>
            </a:r>
            <a:r>
              <a:rPr lang="en-US" dirty="0" smtClean="0"/>
              <a:t> 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982" y="1600199"/>
            <a:ext cx="3411818" cy="2056471"/>
          </a:xfrm>
        </p:spPr>
        <p:txBody>
          <a:bodyPr>
            <a:normAutofit/>
          </a:bodyPr>
          <a:lstStyle/>
          <a:p>
            <a:r>
              <a:rPr lang="en-US" dirty="0" err="1" smtClean="0"/>
              <a:t>Daara</a:t>
            </a:r>
            <a:r>
              <a:rPr lang="en-US" dirty="0" smtClean="0"/>
              <a:t> J is a group who sings Senegalese rap, or </a:t>
            </a:r>
            <a:r>
              <a:rPr lang="en-US" dirty="0" err="1" smtClean="0"/>
              <a:t>Séné</a:t>
            </a:r>
            <a:r>
              <a:rPr lang="en-US" dirty="0" smtClean="0"/>
              <a:t>-rap.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74982" y="3656670"/>
            <a:ext cx="3411818" cy="212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songs talk about the environment and daily life.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61TKI-wP09L._SS50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12" y="1417638"/>
            <a:ext cx="5101501" cy="510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musique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76989"/>
          </a:xfrm>
        </p:spPr>
        <p:txBody>
          <a:bodyPr/>
          <a:lstStyle/>
          <a:p>
            <a:r>
              <a:rPr lang="en-US" dirty="0" smtClean="0"/>
              <a:t>The songs of </a:t>
            </a:r>
            <a:r>
              <a:rPr lang="en-US" dirty="0" err="1" smtClean="0"/>
              <a:t>Séné</a:t>
            </a:r>
            <a:r>
              <a:rPr lang="en-US" dirty="0" smtClean="0"/>
              <a:t>-rap and </a:t>
            </a:r>
            <a:r>
              <a:rPr lang="en-US" dirty="0" err="1" smtClean="0"/>
              <a:t>mbalax</a:t>
            </a:r>
            <a:r>
              <a:rPr lang="en-US" dirty="0" smtClean="0"/>
              <a:t> are often sung in Wolof, the most spoken traditional language in Senegal.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musique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67712" cy="2241378"/>
          </a:xfrm>
        </p:spPr>
        <p:txBody>
          <a:bodyPr/>
          <a:lstStyle/>
          <a:p>
            <a:r>
              <a:rPr lang="en-US" dirty="0" smtClean="0"/>
              <a:t>One common Senegalese musical instrument is a drum, called a </a:t>
            </a:r>
            <a:r>
              <a:rPr lang="en-US" b="1" dirty="0" err="1" smtClean="0"/>
              <a:t>sabar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4" name="Picture 3" descr="sa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190" y="1837774"/>
            <a:ext cx="4007610" cy="40076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41579"/>
            <a:ext cx="4167712" cy="224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word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mbalax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comes from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family of traditional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sabar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dance rhythms.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nega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98" y="530141"/>
            <a:ext cx="7540793" cy="5685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musique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424" y="1600201"/>
            <a:ext cx="4281375" cy="217865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tama</a:t>
            </a:r>
            <a:r>
              <a:rPr lang="en-US" dirty="0" smtClean="0"/>
              <a:t> is called a “talking drum”, because its pitch can be regulated.</a:t>
            </a:r>
            <a:endParaRPr lang="en-US" dirty="0"/>
          </a:p>
        </p:txBody>
      </p:sp>
      <p:pic>
        <p:nvPicPr>
          <p:cNvPr id="4" name="Picture 3" descr="tam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1600201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musique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02" y="1417638"/>
            <a:ext cx="7695187" cy="123591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tabala</a:t>
            </a:r>
            <a:r>
              <a:rPr lang="en-US" dirty="0" smtClean="0"/>
              <a:t> is a set of wooden kettle drums.</a:t>
            </a:r>
            <a:endParaRPr lang="en-US" dirty="0"/>
          </a:p>
        </p:txBody>
      </p:sp>
      <p:pic>
        <p:nvPicPr>
          <p:cNvPr id="4" name="Picture 3" descr="mi_tabala_se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91" y="2446066"/>
            <a:ext cx="5248613" cy="403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musique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46" y="1600200"/>
            <a:ext cx="8229600" cy="98698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djembe</a:t>
            </a:r>
            <a:r>
              <a:rPr lang="en-US" dirty="0" smtClean="0"/>
              <a:t> is a goblet-shaped drum.</a:t>
            </a:r>
            <a:endParaRPr lang="en-US" dirty="0"/>
          </a:p>
        </p:txBody>
      </p:sp>
      <p:pic>
        <p:nvPicPr>
          <p:cNvPr id="4" name="Picture 3" descr="KinteKlotheDjem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35" y="2190567"/>
            <a:ext cx="4604713" cy="4604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musique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026"/>
            <a:ext cx="8229600" cy="15091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err="1" smtClean="0"/>
              <a:t>balafon</a:t>
            </a:r>
            <a:r>
              <a:rPr lang="en-US" dirty="0" smtClean="0"/>
              <a:t> is both percussive and melodic, with wooden slats that are struck with mallets.</a:t>
            </a:r>
            <a:endParaRPr lang="en-US" dirty="0"/>
          </a:p>
        </p:txBody>
      </p:sp>
      <p:pic>
        <p:nvPicPr>
          <p:cNvPr id="5" name="Picture 4" descr="balafon-l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09" y="2932143"/>
            <a:ext cx="6490957" cy="3375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musique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6922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xalam</a:t>
            </a:r>
            <a:r>
              <a:rPr lang="en-US" dirty="0" smtClean="0"/>
              <a:t> is a string instrument with a nasal sound.</a:t>
            </a:r>
            <a:endParaRPr lang="en-US" dirty="0"/>
          </a:p>
        </p:txBody>
      </p:sp>
      <p:pic>
        <p:nvPicPr>
          <p:cNvPr id="4" name="Picture 3" descr="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26" y="2307142"/>
            <a:ext cx="4552773" cy="427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Dakar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991"/>
            <a:ext cx="3233224" cy="2195187"/>
          </a:xfrm>
        </p:spPr>
        <p:txBody>
          <a:bodyPr>
            <a:normAutofit/>
          </a:bodyPr>
          <a:lstStyle/>
          <a:p>
            <a:r>
              <a:rPr lang="en-US" dirty="0" smtClean="0"/>
              <a:t>Off-track race that leaves from Europe and ends in Dakar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63178"/>
            <a:ext cx="3233224" cy="25244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three different categories: motorcycles, cars, and trucks.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dakar-94-z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423" y="1907663"/>
            <a:ext cx="5453577" cy="371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lutte</a:t>
            </a:r>
            <a:r>
              <a:rPr lang="en-US" dirty="0" smtClean="0"/>
              <a:t> </a:t>
            </a:r>
            <a:r>
              <a:rPr lang="en-US" dirty="0" err="1" smtClean="0"/>
              <a:t>sénégalaise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Senegalese wrestling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77226"/>
          </a:xfrm>
        </p:spPr>
        <p:txBody>
          <a:bodyPr/>
          <a:lstStyle/>
          <a:p>
            <a:r>
              <a:rPr lang="en-US" dirty="0" smtClean="0"/>
              <a:t>Traditional sport in Senegal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4234" y="2191213"/>
            <a:ext cx="8229600" cy="114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win a match, </a:t>
            </a:r>
            <a:r>
              <a:rPr lang="en-US" sz="3200" dirty="0" smtClean="0"/>
              <a:t>the shoulder, back, or knees of the opponent must touch the ground.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4234" y="3339820"/>
            <a:ext cx="8229600" cy="15209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Wrestling has been popular in Senegal for centuries. Its champions are considered heroes.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4234" y="4860772"/>
            <a:ext cx="8229600" cy="114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</a:t>
            </a:r>
            <a:r>
              <a:rPr lang="en-US" sz="3200" dirty="0" smtClean="0"/>
              <a:t>wrestlers are observers of the Animist faith.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06504"/>
          </a:xfrm>
        </p:spPr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luttle</a:t>
            </a:r>
            <a:r>
              <a:rPr lang="en-US" b="1" dirty="0" smtClean="0"/>
              <a:t> </a:t>
            </a:r>
            <a:r>
              <a:rPr lang="en-US" b="1" dirty="0" err="1" smtClean="0"/>
              <a:t>Sénégalaise</a:t>
            </a:r>
            <a:r>
              <a:rPr lang="en-US" b="1" dirty="0" smtClean="0"/>
              <a:t> </a:t>
            </a:r>
            <a:r>
              <a:rPr lang="en-US" dirty="0" smtClean="0"/>
              <a:t>is a combination of sport, dance, and folklore.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lutte</a:t>
            </a:r>
            <a:r>
              <a:rPr lang="en-US" dirty="0" smtClean="0"/>
              <a:t> </a:t>
            </a:r>
            <a:r>
              <a:rPr lang="en-US" dirty="0" err="1" smtClean="0"/>
              <a:t>sénégalaise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Senegalese wrestling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02864"/>
            <a:ext cx="8229600" cy="185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contestants enter the arena,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women sing their praises and musicians play traditional drums.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70856"/>
            <a:ext cx="8229600" cy="2687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wrestlers enter wearing loincloths.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bodies are then </a:t>
            </a:r>
            <a:r>
              <a:rPr lang="en-US" sz="3200" dirty="0" smtClean="0"/>
              <a:t>smeared with </a:t>
            </a:r>
            <a:r>
              <a:rPr lang="en-US" sz="3200" dirty="0" smtClean="0"/>
              <a:t>powders. They </a:t>
            </a:r>
            <a:r>
              <a:rPr lang="en-US" sz="3200" dirty="0" smtClean="0"/>
              <a:t>are given amulets and holy water</a:t>
            </a:r>
            <a:r>
              <a:rPr lang="en-US" sz="3200" dirty="0" smtClean="0"/>
              <a:t>. </a:t>
            </a:r>
            <a:r>
              <a:rPr lang="en-US" sz="3200" dirty="0" smtClean="0"/>
              <a:t>The preparations usually last longer than the fight itself.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utte_senegala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62" y="785564"/>
            <a:ext cx="8128000" cy="542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838"/>
            <a:ext cx="8229600" cy="1143000"/>
          </a:xfrm>
        </p:spPr>
        <p:txBody>
          <a:bodyPr/>
          <a:lstStyle/>
          <a:p>
            <a:r>
              <a:rPr lang="en-US" dirty="0" smtClean="0"/>
              <a:t>Les courses de pirogues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6999"/>
            <a:ext cx="8229600" cy="1659839"/>
          </a:xfrm>
        </p:spPr>
        <p:txBody>
          <a:bodyPr/>
          <a:lstStyle/>
          <a:p>
            <a:r>
              <a:rPr lang="en-US" dirty="0" smtClean="0"/>
              <a:t>The fishermen use their pirogues to participate in races in the sea and on the rivers of the country.</a:t>
            </a:r>
            <a:endParaRPr lang="en-US" dirty="0"/>
          </a:p>
        </p:txBody>
      </p:sp>
      <p:pic>
        <p:nvPicPr>
          <p:cNvPr id="4" name="Picture 3" descr="Photo_3_sur_10_de_71_Entra_nement_pour_les_courses_de_pirogues_V6_6_places_du_Heiva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77" y="2716838"/>
            <a:ext cx="7030063" cy="3937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67971"/>
          </a:xfrm>
        </p:spPr>
        <p:txBody>
          <a:bodyPr/>
          <a:lstStyle/>
          <a:p>
            <a:r>
              <a:rPr lang="en-US" dirty="0" smtClean="0"/>
              <a:t>Senegal is located on Africa’s westernmost point, on the </a:t>
            </a:r>
            <a:r>
              <a:rPr lang="en-US" b="1" dirty="0" smtClean="0"/>
              <a:t>Cap </a:t>
            </a:r>
            <a:r>
              <a:rPr lang="en-US" b="1" dirty="0" err="1" smtClean="0"/>
              <a:t>Vert</a:t>
            </a:r>
            <a:r>
              <a:rPr lang="en-US" dirty="0" smtClean="0"/>
              <a:t> peninsula.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585609"/>
            <a:ext cx="8229600" cy="164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Gambia (La </a:t>
            </a:r>
            <a:r>
              <a:rPr lang="en-US" sz="3200" dirty="0" err="1" smtClean="0"/>
              <a:t>Gambie</a:t>
            </a:r>
            <a:r>
              <a:rPr lang="en-US" sz="3200" dirty="0" smtClean="0"/>
              <a:t>) is a separate nation, surrounded by Senegal on three sides.  It almost divides Senegal into two parts.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226535"/>
            <a:ext cx="8229600" cy="23258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In 1982, Senegal and Gambia briefly formed a confederation, called </a:t>
            </a:r>
            <a:r>
              <a:rPr lang="en-US" sz="3200" b="1" dirty="0" smtClean="0"/>
              <a:t>la </a:t>
            </a:r>
            <a:r>
              <a:rPr lang="en-US" sz="3200" b="1" dirty="0" err="1" smtClean="0"/>
              <a:t>Sénégambie</a:t>
            </a:r>
            <a:r>
              <a:rPr lang="en-US" sz="3200" dirty="0" smtClean="0"/>
              <a:t>, but integration of the two countries was never fully realized, and in 1989, the union was dissolved.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poulet</a:t>
            </a:r>
            <a:r>
              <a:rPr lang="en-US" dirty="0" smtClean="0"/>
              <a:t> </a:t>
            </a:r>
            <a:r>
              <a:rPr lang="en-US" dirty="0" err="1" smtClean="0"/>
              <a:t>yassa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06504"/>
          </a:xfrm>
        </p:spPr>
        <p:txBody>
          <a:bodyPr/>
          <a:lstStyle/>
          <a:p>
            <a:r>
              <a:rPr lang="en-US" dirty="0" smtClean="0"/>
              <a:t>A traditional dish made of chicken marinated in citrus juice and onions cooked in peanut oil.</a:t>
            </a:r>
            <a:endParaRPr lang="en-US" dirty="0"/>
          </a:p>
        </p:txBody>
      </p:sp>
      <p:pic>
        <p:nvPicPr>
          <p:cNvPr id="4" name="Picture 3" descr="yas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69" y="2806705"/>
            <a:ext cx="5150454" cy="3862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tieboudienne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28104"/>
          </a:xfrm>
        </p:spPr>
        <p:txBody>
          <a:bodyPr/>
          <a:lstStyle/>
          <a:p>
            <a:r>
              <a:rPr lang="en-US" dirty="0" smtClean="0"/>
              <a:t>Another typical dish from Senegal made of fish, rice, and vegetables.</a:t>
            </a:r>
            <a:endParaRPr lang="en-US" dirty="0"/>
          </a:p>
        </p:txBody>
      </p:sp>
      <p:pic>
        <p:nvPicPr>
          <p:cNvPr id="4" name="Picture 3" descr="Tieboudienne plat national du Senegal par Filippo Taf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88" y="2695575"/>
            <a:ext cx="568960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gastronomie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353"/>
            <a:ext cx="8229600" cy="2084579"/>
          </a:xfrm>
        </p:spPr>
        <p:txBody>
          <a:bodyPr/>
          <a:lstStyle/>
          <a:p>
            <a:r>
              <a:rPr lang="en-US" dirty="0" smtClean="0"/>
              <a:t>When dining in a Senegalese home, it is customary to pour water over your hands as you enter the dining area and then dry them on a common cloth.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29212"/>
            <a:ext cx="8229600" cy="122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 is served in bowls, each containing enough for three 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four people.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249255"/>
            <a:ext cx="8229600" cy="166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main course is typically a stew, such as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tieboudienne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is eaten with the first three fingers of the right hand.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723166"/>
            <a:ext cx="8229600" cy="113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Dessert is usually fruit, followed by coffee and tea.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21079"/>
          </a:xfrm>
        </p:spPr>
        <p:txBody>
          <a:bodyPr/>
          <a:lstStyle/>
          <a:p>
            <a:r>
              <a:rPr lang="en-US" dirty="0" smtClean="0"/>
              <a:t>The Senegalese president holds a great deal of power.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721279"/>
            <a:ext cx="8229600" cy="112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Presidential elections are held every five years through universal adult suffrage.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440" y="3842358"/>
            <a:ext cx="8229600" cy="112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Approximately 65 political parties are active in Senegal.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24576"/>
          </a:xfrm>
        </p:spPr>
        <p:txBody>
          <a:bodyPr/>
          <a:lstStyle/>
          <a:p>
            <a:r>
              <a:rPr lang="en-US" dirty="0" smtClean="0"/>
              <a:t>Archaeological findings throughout Senegal indicate that it has been inhabited since prehistoric times.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24777"/>
            <a:ext cx="8229600" cy="1170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11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century, Islam was </a:t>
            </a:r>
            <a:r>
              <a:rPr lang="en-US" sz="3200" dirty="0" smtClean="0"/>
              <a:t>established in Senegal.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94828"/>
            <a:ext cx="8229600" cy="1455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16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century, the country was divided into four kingdoms: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Jolof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Cajor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Kajor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Bawol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23753"/>
          </a:xfrm>
        </p:spPr>
        <p:txBody>
          <a:bodyPr/>
          <a:lstStyle/>
          <a:p>
            <a:r>
              <a:rPr lang="en-US" dirty="0" smtClean="0"/>
              <a:t>Starting in the 15</a:t>
            </a:r>
            <a:r>
              <a:rPr lang="en-US" baseline="30000" dirty="0" smtClean="0"/>
              <a:t>th</a:t>
            </a:r>
            <a:r>
              <a:rPr lang="en-US" dirty="0" smtClean="0"/>
              <a:t> century, various European powers controlled Senegal, including the Dutch, the English, and the Portuguese, before the French gained possession.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52727"/>
            <a:ext cx="8229600" cy="129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1960, Senegal gained its independence from France.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37164"/>
            <a:ext cx="8229600" cy="129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same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year, acclaimed poet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Léopold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Senghor became the country’s first president.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e-seneg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607"/>
            <a:ext cx="9144000" cy="5419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10"/>
            <a:ext cx="8229600" cy="114300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parc</a:t>
            </a:r>
            <a:r>
              <a:rPr lang="en-US" dirty="0" smtClean="0"/>
              <a:t> national du </a:t>
            </a:r>
            <a:r>
              <a:rPr lang="en-US" dirty="0" err="1" smtClean="0"/>
              <a:t>Djoudj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4751"/>
            <a:ext cx="8229600" cy="682827"/>
          </a:xfrm>
        </p:spPr>
        <p:txBody>
          <a:bodyPr/>
          <a:lstStyle/>
          <a:p>
            <a:r>
              <a:rPr lang="en-US" dirty="0" smtClean="0"/>
              <a:t>A large ornithological (bird) reserve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99158"/>
            <a:ext cx="8447764" cy="684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lot of birds stop there during their migration.</a:t>
            </a:r>
          </a:p>
        </p:txBody>
      </p:sp>
      <p:pic>
        <p:nvPicPr>
          <p:cNvPr id="5" name="Picture 4" descr="DSC_046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59" y="2225951"/>
            <a:ext cx="65024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1336</Words>
  <Application>Microsoft Macintosh PowerPoint</Application>
  <PresentationFormat>On-screen Show (4:3)</PresentationFormat>
  <Paragraphs>124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Almanac</vt:lpstr>
      <vt:lpstr>PowerPoint Presentation</vt:lpstr>
      <vt:lpstr>PowerPoint Presentation</vt:lpstr>
      <vt:lpstr>Geography</vt:lpstr>
      <vt:lpstr>History</vt:lpstr>
      <vt:lpstr>History</vt:lpstr>
      <vt:lpstr>PowerPoint Presentation</vt:lpstr>
      <vt:lpstr>Le parc national du Djoudj</vt:lpstr>
      <vt:lpstr>Dakar</vt:lpstr>
      <vt:lpstr>Les baobabs</vt:lpstr>
      <vt:lpstr>PowerPoint Presentation</vt:lpstr>
      <vt:lpstr>PowerPoint Presentation</vt:lpstr>
      <vt:lpstr>La pêche - Fishing</vt:lpstr>
      <vt:lpstr>La Casamance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lac Retba</vt:lpstr>
      <vt:lpstr>PowerPoint Presentation</vt:lpstr>
      <vt:lpstr>Saint-Louis</vt:lpstr>
      <vt:lpstr>Le pont Faidherbe</vt:lpstr>
      <vt:lpstr>Le parc national du Niokolo Koba</vt:lpstr>
      <vt:lpstr>Le parc national du Niokolo Koba</vt:lpstr>
      <vt:lpstr>La mosquée de Touba</vt:lpstr>
      <vt:lpstr>L’île de Gorée</vt:lpstr>
      <vt:lpstr>L’île de Gorée</vt:lpstr>
      <vt:lpstr>PowerPoint Presentation</vt:lpstr>
      <vt:lpstr>Les souwères</vt:lpstr>
      <vt:lpstr>La vannerie – Basket-making</vt:lpstr>
      <vt:lpstr>Le batik</vt:lpstr>
      <vt:lpstr>Artisans</vt:lpstr>
      <vt:lpstr>La musique traditionelle</vt:lpstr>
      <vt:lpstr>Le mbalax</vt:lpstr>
      <vt:lpstr>Le groupe Daara J</vt:lpstr>
      <vt:lpstr>La musique</vt:lpstr>
      <vt:lpstr>La musique</vt:lpstr>
      <vt:lpstr>La musique</vt:lpstr>
      <vt:lpstr>La musique</vt:lpstr>
      <vt:lpstr>La musique</vt:lpstr>
      <vt:lpstr>La musique</vt:lpstr>
      <vt:lpstr>La musique</vt:lpstr>
      <vt:lpstr>Le Dakar</vt:lpstr>
      <vt:lpstr>La lutte sénégalaise –  Senegalese wrestling</vt:lpstr>
      <vt:lpstr>La lutte sénégalaise –  Senegalese wrestling</vt:lpstr>
      <vt:lpstr>PowerPoint Presentation</vt:lpstr>
      <vt:lpstr>Les courses de pirogues</vt:lpstr>
      <vt:lpstr>Le poulet yassa</vt:lpstr>
      <vt:lpstr>La tieboudienne</vt:lpstr>
      <vt:lpstr>La gastronomie</vt:lpstr>
      <vt:lpstr>Politics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Hopkins</dc:creator>
  <cp:lastModifiedBy>Melissa Hopkins</cp:lastModifiedBy>
  <cp:revision>15</cp:revision>
  <dcterms:created xsi:type="dcterms:W3CDTF">2012-04-18T13:54:26Z</dcterms:created>
  <dcterms:modified xsi:type="dcterms:W3CDTF">2015-05-06T14:37:52Z</dcterms:modified>
</cp:coreProperties>
</file>