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302" r:id="rId21"/>
    <p:sldId id="303" r:id="rId22"/>
    <p:sldId id="277" r:id="rId23"/>
    <p:sldId id="278" r:id="rId24"/>
    <p:sldId id="280" r:id="rId25"/>
    <p:sldId id="304" r:id="rId26"/>
    <p:sldId id="281" r:id="rId27"/>
    <p:sldId id="283" r:id="rId28"/>
    <p:sldId id="284" r:id="rId29"/>
    <p:sldId id="285" r:id="rId30"/>
    <p:sldId id="289" r:id="rId31"/>
    <p:sldId id="290" r:id="rId32"/>
    <p:sldId id="291" r:id="rId33"/>
    <p:sldId id="293" r:id="rId34"/>
    <p:sldId id="295" r:id="rId35"/>
    <p:sldId id="298" r:id="rId36"/>
    <p:sldId id="299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A87543-4DA8-7C40-8574-1312B7A9D076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BA6106-B27E-1A44-B7A5-1A699E0F8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970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Paris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itself is only about 105 </a:t>
            </a:r>
            <a:r>
              <a:rPr lang="en-US" sz="1200" dirty="0"/>
              <a:t>square kilometers (41 square miles) in size.  New York City is approximately 321 square miles in size.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A6106-B27E-1A44-B7A5-1A699E0F83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88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During WWI, German forces were close to overcoming French forces near the Marne River outside of Paris.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French military authorities dispatched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emergency troop reinforcements from Paris.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September 7, 1914, a fleet of Parisian taxicabs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ferried about 6,000 reserve infantry troops to the front.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strategy worked, and Paris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was saved.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A6106-B27E-1A44-B7A5-1A699E0F83E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12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</a:t>
            </a:r>
            <a:r>
              <a:rPr lang="en-US" dirty="0" err="1"/>
              <a:t>Astérix</a:t>
            </a:r>
            <a:r>
              <a:rPr lang="en-US" dirty="0"/>
              <a:t> the Gaul (comic book character) might be one of the best-loved characters to come out of French popular culture.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Astérix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his friends provide a humorous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look at the period around 50 B.C. </a:t>
            </a:r>
            <a:r>
              <a:rPr kumimoji="0" lang="en-US" sz="1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</a:t>
            </a:r>
            <a:r>
              <a:rPr lang="en-US" sz="1200" dirty="0"/>
              <a:t>n the Romans were expanding their empire and were meeting with fierce resistance from the native inhabitants.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A6106-B27E-1A44-B7A5-1A699E0F83E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The total elevation of the Eiffel Tower is 1,056 feet, including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base and television antenna on top.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To reach the third level, one must climb 1,710 steps or take the elevator.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A6106-B27E-1A44-B7A5-1A699E0F83E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277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Louvre,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founded as a fortress in 1190, has undergone many changes over the years.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most recent was the addition of architect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I.M. Pei’s glass pyramid, inaugurated in 1989.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Some critics find the ultramodern pyramid to be too much of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contrast to the centuries-old Louvre.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A6106-B27E-1A44-B7A5-1A699E0F83E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603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Thousands of priceless works of art, such as the </a:t>
            </a:r>
            <a:r>
              <a:rPr lang="en-US" i="1" dirty="0"/>
              <a:t>Venus de Milo</a:t>
            </a:r>
            <a:r>
              <a:rPr lang="en-US" dirty="0"/>
              <a:t> are exhibited in the </a:t>
            </a:r>
            <a:r>
              <a:rPr lang="fr-FR" dirty="0"/>
              <a:t>musée </a:t>
            </a:r>
            <a:r>
              <a:rPr lang="en-US" dirty="0"/>
              <a:t>du Louvre.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A6106-B27E-1A44-B7A5-1A699E0F83E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102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The</a:t>
            </a:r>
            <a:r>
              <a:rPr lang="en-US" baseline="0" dirty="0"/>
              <a:t> 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liberation of the Bastille prison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was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 event that sparked the French Revolution in 1789 and ultimately led to the end of the French monarchy.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A6106-B27E-1A44-B7A5-1A699E0F83E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59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In Paris and all across France, the holiday is celebrated with fireworks,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military parades, and other festivities.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A6106-B27E-1A44-B7A5-1A699E0F83E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063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France produces hundreds of varieties of cheese that range from very mild cheese to very strong ones.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French </a:t>
            </a:r>
            <a:r>
              <a:rPr lang="en-US" sz="1200" dirty="0"/>
              <a:t>are among the finest cheese makers in the world.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L’Île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-de-France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home to the famed brie, a soft mold-covered cheese.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Some French </a:t>
            </a:r>
            <a:r>
              <a:rPr lang="en-US" sz="1200" dirty="0"/>
              <a:t>cheeses have achieved </a:t>
            </a:r>
            <a:r>
              <a:rPr lang="en-US" sz="1200" b="1" dirty="0" err="1"/>
              <a:t>appelation</a:t>
            </a:r>
            <a:r>
              <a:rPr lang="en-US" sz="1200" b="1" dirty="0"/>
              <a:t> </a:t>
            </a:r>
            <a:r>
              <a:rPr lang="en-US" sz="1200" b="1" dirty="0" err="1"/>
              <a:t>d’origine</a:t>
            </a:r>
            <a:r>
              <a:rPr lang="en-US" sz="1200" b="1" dirty="0"/>
              <a:t> </a:t>
            </a:r>
            <a:r>
              <a:rPr lang="en-US" sz="1200" b="1" dirty="0" err="1"/>
              <a:t>contrôlée</a:t>
            </a:r>
            <a:r>
              <a:rPr lang="en-US" sz="1200" b="1" dirty="0"/>
              <a:t> </a:t>
            </a:r>
            <a:r>
              <a:rPr lang="en-US" sz="1200" dirty="0"/>
              <a:t>(AOC) status, meaning that they originate from a specific region and have been made according to strict regulations.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Brie is one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AOC cheese made in </a:t>
            </a:r>
            <a:r>
              <a:rPr lang="en-US" sz="1200" b="1" dirty="0" err="1"/>
              <a:t>L’Île</a:t>
            </a:r>
            <a:r>
              <a:rPr lang="en-US" sz="1200" b="1" dirty="0"/>
              <a:t>-de-France</a:t>
            </a:r>
            <a:r>
              <a:rPr lang="en-US" sz="1200" dirty="0"/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A6106-B27E-1A44-B7A5-1A699E0F83E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461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Many of his paintings were inspired by the gardens in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Giverny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situated in the outskirts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the Île-de-France.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A6106-B27E-1A44-B7A5-1A699E0F83E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44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Niki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Saint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Phalle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(1930-2002)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created the colorful figures of the fountain.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A6106-B27E-1A44-B7A5-1A699E0F83E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364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215AA-14C6-0449-9E21-5308973DF8EE}" type="datetimeFigureOut">
              <a:rPr lang="en-US" smtClean="0"/>
              <a:pPr/>
              <a:t>8/5/2018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FBAC4-5DB9-7840-A1F8-F50AF18163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215AA-14C6-0449-9E21-5308973DF8EE}" type="datetimeFigureOut">
              <a:rPr lang="en-US" smtClean="0"/>
              <a:pPr/>
              <a:t>8/5/2018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FBAC4-5DB9-7840-A1F8-F50AF18163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215AA-14C6-0449-9E21-5308973DF8EE}" type="datetimeFigureOut">
              <a:rPr lang="en-US" smtClean="0"/>
              <a:pPr/>
              <a:t>8/5/2018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FBAC4-5DB9-7840-A1F8-F50AF18163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215AA-14C6-0449-9E21-5308973DF8EE}" type="datetimeFigureOut">
              <a:rPr lang="en-US" smtClean="0"/>
              <a:pPr/>
              <a:t>8/5/2018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FBAC4-5DB9-7840-A1F8-F50AF18163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215AA-14C6-0449-9E21-5308973DF8EE}" type="datetimeFigureOut">
              <a:rPr lang="en-US" smtClean="0"/>
              <a:pPr/>
              <a:t>8/5/2018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FBAC4-5DB9-7840-A1F8-F50AF18163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215AA-14C6-0449-9E21-5308973DF8EE}" type="datetimeFigureOut">
              <a:rPr lang="en-US" smtClean="0"/>
              <a:pPr/>
              <a:t>8/5/2018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FBAC4-5DB9-7840-A1F8-F50AF18163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215AA-14C6-0449-9E21-5308973DF8EE}" type="datetimeFigureOut">
              <a:rPr lang="en-US" smtClean="0"/>
              <a:pPr/>
              <a:t>8/5/2018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FBAC4-5DB9-7840-A1F8-F50AF18163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215AA-14C6-0449-9E21-5308973DF8EE}" type="datetimeFigureOut">
              <a:rPr lang="en-US" smtClean="0"/>
              <a:pPr/>
              <a:t>8/5/2018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FBAC4-5DB9-7840-A1F8-F50AF18163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215AA-14C6-0449-9E21-5308973DF8EE}" type="datetimeFigureOut">
              <a:rPr lang="en-US" smtClean="0"/>
              <a:pPr/>
              <a:t>8/5/2018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FBAC4-5DB9-7840-A1F8-F50AF18163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215AA-14C6-0449-9E21-5308973DF8EE}" type="datetimeFigureOut">
              <a:rPr lang="en-US" smtClean="0"/>
              <a:pPr/>
              <a:t>8/5/2018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FBAC4-5DB9-7840-A1F8-F50AF18163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215AA-14C6-0449-9E21-5308973DF8EE}" type="datetimeFigureOut">
              <a:rPr lang="en-US" smtClean="0"/>
              <a:pPr/>
              <a:t>8/5/2018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FBAC4-5DB9-7840-A1F8-F50AF18163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215AA-14C6-0449-9E21-5308973DF8EE}" type="datetimeFigureOut">
              <a:rPr lang="en-US" smtClean="0"/>
              <a:pPr/>
              <a:t>8/5/2018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FBAC4-5DB9-7840-A1F8-F50AF18163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0556"/>
            <a:ext cx="7772400" cy="1086555"/>
          </a:xfrm>
        </p:spPr>
        <p:txBody>
          <a:bodyPr/>
          <a:lstStyle/>
          <a:p>
            <a:r>
              <a:rPr lang="en-US" dirty="0"/>
              <a:t>French 1 Chapitre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945444"/>
            <a:ext cx="6400800" cy="719667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Géoculture</a:t>
            </a:r>
            <a:r>
              <a:rPr lang="en-US" dirty="0">
                <a:solidFill>
                  <a:schemeClr val="tx1"/>
                </a:solidFill>
              </a:rPr>
              <a:t> – </a:t>
            </a:r>
            <a:r>
              <a:rPr lang="en-US" dirty="0" err="1">
                <a:solidFill>
                  <a:schemeClr val="tx1"/>
                </a:solidFill>
              </a:rPr>
              <a:t>l’Île</a:t>
            </a:r>
            <a:r>
              <a:rPr lang="en-US" dirty="0">
                <a:solidFill>
                  <a:schemeClr val="tx1"/>
                </a:solidFill>
              </a:rPr>
              <a:t>-de-France</a:t>
            </a:r>
          </a:p>
        </p:txBody>
      </p:sp>
      <p:pic>
        <p:nvPicPr>
          <p:cNvPr id="5" name="Picture 4" descr="place-etoi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649679"/>
            <a:ext cx="6426329" cy="461565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29"/>
            <a:ext cx="8229600" cy="1143000"/>
          </a:xfrm>
        </p:spPr>
        <p:txBody>
          <a:bodyPr/>
          <a:lstStyle/>
          <a:p>
            <a:r>
              <a:rPr lang="en-US" dirty="0"/>
              <a:t>Versailles</a:t>
            </a:r>
          </a:p>
        </p:txBody>
      </p:sp>
      <p:pic>
        <p:nvPicPr>
          <p:cNvPr id="4" name="Picture 3" descr="versailles_2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086" y="859165"/>
            <a:ext cx="7515579" cy="564280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2556"/>
          </a:xfrm>
        </p:spPr>
        <p:txBody>
          <a:bodyPr/>
          <a:lstStyle/>
          <a:p>
            <a:r>
              <a:rPr lang="en-US" dirty="0"/>
              <a:t>Versailles</a:t>
            </a:r>
          </a:p>
        </p:txBody>
      </p:sp>
      <p:pic>
        <p:nvPicPr>
          <p:cNvPr id="4" name="Picture 3" descr="DSCN53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192" y="832556"/>
            <a:ext cx="7960607" cy="596843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La galerie des Glaces </a:t>
            </a:r>
            <a:br>
              <a:rPr lang="en-US" dirty="0"/>
            </a:br>
            <a:r>
              <a:rPr lang="en-US" dirty="0"/>
              <a:t>(The Hall of Mirrors)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40659" y="2652889"/>
            <a:ext cx="27033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73-meter room, decorated with mirrors, is one of the main attractions of the palace.</a:t>
            </a:r>
          </a:p>
        </p:txBody>
      </p:sp>
      <p:pic>
        <p:nvPicPr>
          <p:cNvPr id="7" name="Picture 6" descr="Versailles2_gallery__470x311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60222"/>
            <a:ext cx="5886513" cy="389511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Fontainebleau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756" y="1213556"/>
            <a:ext cx="7981244" cy="1143000"/>
          </a:xfrm>
        </p:spPr>
        <p:txBody>
          <a:bodyPr/>
          <a:lstStyle/>
          <a:p>
            <a:pPr>
              <a:buNone/>
            </a:pPr>
            <a:r>
              <a:rPr lang="en-US" dirty="0"/>
              <a:t>	This forest is popular for cycling, rock climbing, and horseback riding.</a:t>
            </a:r>
          </a:p>
        </p:txBody>
      </p:sp>
      <p:pic>
        <p:nvPicPr>
          <p:cNvPr id="6" name="Picture 5" descr="IMG_617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444" y="2342445"/>
            <a:ext cx="5918200" cy="443864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 </a:t>
            </a:r>
            <a:r>
              <a:rPr lang="en-US" dirty="0" err="1"/>
              <a:t>jardin</a:t>
            </a:r>
            <a:r>
              <a:rPr lang="en-US" dirty="0"/>
              <a:t> du Luxembourg</a:t>
            </a:r>
          </a:p>
        </p:txBody>
      </p:sp>
      <p:pic>
        <p:nvPicPr>
          <p:cNvPr id="4" name="Picture 3" descr="luxem_garden_boat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444" y="1600201"/>
            <a:ext cx="6714139" cy="44816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3444" y="1848557"/>
            <a:ext cx="2032000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Kids enjoying sailing boats in the pond of this popular Parisian park.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L’Île</a:t>
            </a:r>
            <a:r>
              <a:rPr lang="en-US" dirty="0"/>
              <a:t> de la </a:t>
            </a:r>
            <a:r>
              <a:rPr lang="en-US" dirty="0" err="1"/>
              <a:t>Cité</a:t>
            </a:r>
            <a:endParaRPr lang="en-US" dirty="0"/>
          </a:p>
        </p:txBody>
      </p:sp>
      <p:pic>
        <p:nvPicPr>
          <p:cNvPr id="4" name="Picture 3" descr="54788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96414"/>
            <a:ext cx="5677605" cy="40639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24272" y="1975556"/>
            <a:ext cx="26197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This island, in the middle of the Seine river, is known as the “cradle of Paris.”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tour Eiffel</a:t>
            </a:r>
          </a:p>
        </p:txBody>
      </p:sp>
      <p:pic>
        <p:nvPicPr>
          <p:cNvPr id="4" name="Picture 3" descr="Eiffel Tow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333" y="1275207"/>
            <a:ext cx="4090458" cy="5455794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75208"/>
            <a:ext cx="3649133" cy="45032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This Parisian monument was the tallest in the world when it was built in 1889.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Seine</a:t>
            </a:r>
          </a:p>
        </p:txBody>
      </p:sp>
      <p:pic>
        <p:nvPicPr>
          <p:cNvPr id="4" name="Picture 3" descr="DSCN537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24" y="1200150"/>
            <a:ext cx="6784445" cy="50866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66469" y="1620517"/>
            <a:ext cx="207753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This river runs through Paris.  It is the second longest river in France.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751"/>
            <a:ext cx="8229600" cy="1143000"/>
          </a:xfrm>
        </p:spPr>
        <p:txBody>
          <a:bodyPr/>
          <a:lstStyle/>
          <a:p>
            <a:r>
              <a:rPr lang="en-US" dirty="0"/>
              <a:t>Le château de Vaux-le-</a:t>
            </a:r>
            <a:r>
              <a:rPr lang="en-US" dirty="0" err="1"/>
              <a:t>Vicomte</a:t>
            </a:r>
            <a:endParaRPr lang="en-US" dirty="0"/>
          </a:p>
        </p:txBody>
      </p:sp>
      <p:pic>
        <p:nvPicPr>
          <p:cNvPr id="4" name="Picture 3" descr="458 - LE CHATEAU DE VAUX-LE-VICOM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133" y="2391127"/>
            <a:ext cx="5635978" cy="42269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1" y="987779"/>
            <a:ext cx="868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chateau, located near </a:t>
            </a:r>
            <a:r>
              <a:rPr lang="en-US" sz="2800" dirty="0" err="1"/>
              <a:t>Melun</a:t>
            </a:r>
            <a:r>
              <a:rPr lang="en-US" sz="2800" dirty="0"/>
              <a:t>, is known for its beautiful garden in a classic style called </a:t>
            </a:r>
            <a:r>
              <a:rPr lang="en-US" sz="2800" dirty="0" err="1"/>
              <a:t>jardin</a:t>
            </a:r>
            <a:r>
              <a:rPr lang="en-US" sz="2800" dirty="0"/>
              <a:t> </a:t>
            </a:r>
            <a:r>
              <a:rPr lang="en-US" sz="2800" dirty="0" err="1"/>
              <a:t>à</a:t>
            </a:r>
            <a:r>
              <a:rPr lang="en-US" sz="2800" dirty="0"/>
              <a:t> la </a:t>
            </a:r>
            <a:r>
              <a:rPr lang="en-US" sz="2800" dirty="0" err="1"/>
              <a:t>française</a:t>
            </a:r>
            <a:r>
              <a:rPr lang="en-US" sz="2800" dirty="0"/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Museums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00578"/>
          </a:xfrm>
        </p:spPr>
        <p:txBody>
          <a:bodyPr/>
          <a:lstStyle/>
          <a:p>
            <a:r>
              <a:rPr lang="en-US" dirty="0" err="1"/>
              <a:t>L’Île</a:t>
            </a:r>
            <a:r>
              <a:rPr lang="en-US" dirty="0"/>
              <a:t>-de-France is the home of numerous museums, including </a:t>
            </a:r>
            <a:r>
              <a:rPr lang="en-US" b="1" dirty="0"/>
              <a:t>le </a:t>
            </a:r>
            <a:r>
              <a:rPr lang="en-US" b="1" dirty="0" err="1"/>
              <a:t>musée</a:t>
            </a:r>
            <a:r>
              <a:rPr lang="en-US" b="1" dirty="0"/>
              <a:t> du Louvre</a:t>
            </a:r>
            <a:r>
              <a:rPr lang="en-US" dirty="0"/>
              <a:t>, </a:t>
            </a:r>
            <a:r>
              <a:rPr lang="en-US" b="1" dirty="0"/>
              <a:t>le </a:t>
            </a:r>
            <a:r>
              <a:rPr lang="en-US" b="1" dirty="0" err="1"/>
              <a:t>musée</a:t>
            </a:r>
            <a:r>
              <a:rPr lang="en-US" b="1" dirty="0"/>
              <a:t> Rodin</a:t>
            </a:r>
            <a:r>
              <a:rPr lang="en-US" dirty="0"/>
              <a:t>, and </a:t>
            </a:r>
            <a:r>
              <a:rPr lang="en-US" b="1" dirty="0"/>
              <a:t>le </a:t>
            </a:r>
            <a:r>
              <a:rPr lang="en-US" b="1" dirty="0" err="1"/>
              <a:t>musée</a:t>
            </a:r>
            <a:r>
              <a:rPr lang="en-US" b="1" dirty="0"/>
              <a:t> d’Orsay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L’Île</a:t>
            </a:r>
            <a:r>
              <a:rPr lang="en-US" dirty="0"/>
              <a:t>-de-France</a:t>
            </a:r>
          </a:p>
        </p:txBody>
      </p:sp>
      <p:pic>
        <p:nvPicPr>
          <p:cNvPr id="4" name="Picture 3" descr="Map-Ile-de-Franc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233" y="1163638"/>
            <a:ext cx="5033433" cy="501384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musée du Louvre</a:t>
            </a:r>
            <a:endParaRPr lang="en-US" dirty="0"/>
          </a:p>
        </p:txBody>
      </p:sp>
      <p:pic>
        <p:nvPicPr>
          <p:cNvPr id="5" name="Picture 4" descr="DSCN54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223" y="1271090"/>
            <a:ext cx="7055555" cy="528987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Venus de Milo</a:t>
            </a:r>
          </a:p>
        </p:txBody>
      </p:sp>
      <p:pic>
        <p:nvPicPr>
          <p:cNvPr id="4" name="Picture 3" descr="censored-venus-de-mil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6339" y="1220084"/>
            <a:ext cx="4090988" cy="545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179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Leonardo da Vinci </a:t>
            </a:r>
            <a:br>
              <a:rPr lang="en-US" dirty="0"/>
            </a:br>
            <a:r>
              <a:rPr lang="en-US" dirty="0"/>
              <a:t>“La Jaconde” (Mona Lisa)</a:t>
            </a:r>
          </a:p>
        </p:txBody>
      </p:sp>
      <p:pic>
        <p:nvPicPr>
          <p:cNvPr id="4" name="Picture 3" descr="jocon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533" y="1608667"/>
            <a:ext cx="3239182" cy="50266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84889" y="2046111"/>
            <a:ext cx="421922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The Mona Lisa is housed in le </a:t>
            </a:r>
            <a:r>
              <a:rPr lang="en-US" sz="3200" dirty="0" err="1"/>
              <a:t>musée</a:t>
            </a:r>
            <a:r>
              <a:rPr lang="en-US" sz="3200" dirty="0"/>
              <a:t> du Louvre (the Louvre museum) in Paris.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Auguste</a:t>
            </a:r>
            <a:r>
              <a:rPr lang="en-US" dirty="0"/>
              <a:t> Rodin</a:t>
            </a:r>
            <a:br>
              <a:rPr lang="en-US" dirty="0"/>
            </a:br>
            <a:r>
              <a:rPr lang="en-US" dirty="0"/>
              <a:t>“Le </a:t>
            </a:r>
            <a:r>
              <a:rPr lang="en-US" dirty="0" err="1"/>
              <a:t>Penseur</a:t>
            </a:r>
            <a:r>
              <a:rPr lang="en-US" dirty="0"/>
              <a:t>” (The Thinker)</a:t>
            </a:r>
          </a:p>
        </p:txBody>
      </p:sp>
      <p:pic>
        <p:nvPicPr>
          <p:cNvPr id="4" name="Picture 3" descr="rodin-think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1111" y="1701613"/>
            <a:ext cx="4365272" cy="48804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2221" y="2285999"/>
            <a:ext cx="34713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Thinker can be found in le </a:t>
            </a:r>
            <a:r>
              <a:rPr lang="en-US" sz="3200" dirty="0" err="1"/>
              <a:t>musée</a:t>
            </a:r>
            <a:r>
              <a:rPr lang="en-US" sz="3200" dirty="0"/>
              <a:t> Rodin (the Rodin museum) in Paris.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230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Pierre-Auguste Renoir </a:t>
            </a:r>
            <a:br>
              <a:rPr lang="en-US" dirty="0"/>
            </a:br>
            <a:r>
              <a:rPr lang="en-US" dirty="0"/>
              <a:t>“Bal du Moulin de la Galette”</a:t>
            </a:r>
          </a:p>
        </p:txBody>
      </p:sp>
      <p:pic>
        <p:nvPicPr>
          <p:cNvPr id="4" name="Picture 3" descr="renoir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8000"/>
            <a:ext cx="6001719" cy="44167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01718" y="2173110"/>
            <a:ext cx="31422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This painting can be found at le </a:t>
            </a:r>
            <a:r>
              <a:rPr lang="en-US" sz="3200" dirty="0" err="1"/>
              <a:t>musée</a:t>
            </a:r>
            <a:r>
              <a:rPr lang="en-US" sz="3200" dirty="0"/>
              <a:t> d’Orsay (</a:t>
            </a:r>
            <a:r>
              <a:rPr lang="en-US" sz="3200" dirty="0" err="1"/>
              <a:t>Orsay</a:t>
            </a:r>
            <a:r>
              <a:rPr lang="en-US" sz="3200" dirty="0"/>
              <a:t> museum) in Paris.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Révolution française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868312"/>
            <a:ext cx="4473938" cy="1701799"/>
          </a:xfrm>
        </p:spPr>
        <p:txBody>
          <a:bodyPr>
            <a:normAutofit/>
          </a:bodyPr>
          <a:lstStyle/>
          <a:p>
            <a:r>
              <a:rPr lang="en-US" dirty="0"/>
              <a:t>The 14</a:t>
            </a:r>
            <a:r>
              <a:rPr lang="en-US" baseline="30000" dirty="0"/>
              <a:t>th</a:t>
            </a:r>
            <a:r>
              <a:rPr lang="en-US" dirty="0"/>
              <a:t> of July is France’s national holiday.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3570111"/>
            <a:ext cx="4473938" cy="28036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marks the fall of the Bastille prison and is the symbol of the end of the Monarchy.</a:t>
            </a:r>
          </a:p>
        </p:txBody>
      </p:sp>
      <p:pic>
        <p:nvPicPr>
          <p:cNvPr id="5" name="Picture 4" descr="06_french_revolu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3938" y="1600201"/>
            <a:ext cx="4430173" cy="504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stil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266" y="1728751"/>
            <a:ext cx="3520588" cy="486297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dirty="0"/>
              <a:t>La fête </a:t>
            </a:r>
            <a:r>
              <a:rPr lang="en-US" dirty="0" err="1"/>
              <a:t>nationale</a:t>
            </a:r>
            <a:r>
              <a:rPr lang="en-US" dirty="0"/>
              <a:t> –</a:t>
            </a:r>
            <a:br>
              <a:rPr lang="en-US" dirty="0"/>
            </a:br>
            <a:r>
              <a:rPr lang="en-US" dirty="0"/>
              <a:t>(Bastille Day)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 </a:t>
            </a:r>
            <a:r>
              <a:rPr lang="en-US" dirty="0" err="1"/>
              <a:t>fromage</a:t>
            </a:r>
            <a:r>
              <a:rPr lang="en-US" dirty="0"/>
              <a:t> – le brie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7448" y="1890889"/>
            <a:ext cx="30375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This cheese, known as the “king of cheese,” is a specialty of </a:t>
            </a:r>
            <a:r>
              <a:rPr lang="en-US" sz="3200" dirty="0" err="1"/>
              <a:t>Meaux</a:t>
            </a:r>
            <a:r>
              <a:rPr lang="en-US" sz="3200" dirty="0"/>
              <a:t>.</a:t>
            </a:r>
          </a:p>
        </p:txBody>
      </p:sp>
      <p:pic>
        <p:nvPicPr>
          <p:cNvPr id="5" name="Picture 4" descr="brie_chees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3840"/>
            <a:ext cx="5867447" cy="4581603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 </a:t>
            </a:r>
            <a:r>
              <a:rPr lang="en-US" dirty="0" err="1"/>
              <a:t>pâtisseries</a:t>
            </a:r>
            <a:endParaRPr lang="en-US" dirty="0"/>
          </a:p>
        </p:txBody>
      </p:sp>
      <p:pic>
        <p:nvPicPr>
          <p:cNvPr id="4" name="Picture 3" descr="eclai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90333"/>
            <a:ext cx="2986088" cy="2192642"/>
          </a:xfrm>
          <a:prstGeom prst="rect">
            <a:avLst/>
          </a:prstGeom>
        </p:spPr>
      </p:pic>
      <p:pic>
        <p:nvPicPr>
          <p:cNvPr id="6" name="Picture 5" descr="24a-millefeuill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022" y="1290333"/>
            <a:ext cx="2384778" cy="2384778"/>
          </a:xfrm>
          <a:prstGeom prst="rect">
            <a:avLst/>
          </a:prstGeom>
        </p:spPr>
      </p:pic>
      <p:pic>
        <p:nvPicPr>
          <p:cNvPr id="7" name="Picture 6" descr="tn_tarte-aux-fruit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6445" y="2000250"/>
            <a:ext cx="1622778" cy="12170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36895" y="3675111"/>
            <a:ext cx="12438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éclairs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43288" y="3675111"/>
            <a:ext cx="29633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tartes</a:t>
            </a:r>
            <a:r>
              <a:rPr lang="en-US" sz="3200" dirty="0"/>
              <a:t> aux fruits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98291" y="3675111"/>
            <a:ext cx="217759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millefeuilles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279228" y="4642556"/>
            <a:ext cx="74075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Éclairs, </a:t>
            </a:r>
            <a:r>
              <a:rPr lang="en-US" sz="3200" dirty="0" err="1"/>
              <a:t>tarte</a:t>
            </a:r>
            <a:r>
              <a:rPr lang="en-US" sz="3200" dirty="0"/>
              <a:t> aux fruits, and </a:t>
            </a:r>
            <a:r>
              <a:rPr lang="en-US" sz="3200" dirty="0" err="1"/>
              <a:t>millefeuilles</a:t>
            </a:r>
            <a:r>
              <a:rPr lang="en-US" sz="3200" dirty="0"/>
              <a:t> are typical French desserts.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 escargots</a:t>
            </a:r>
          </a:p>
        </p:txBody>
      </p:sp>
      <p:pic>
        <p:nvPicPr>
          <p:cNvPr id="5" name="Picture 4" descr="escargo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467" y="1661560"/>
            <a:ext cx="5249333" cy="39463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7555" y="2144889"/>
            <a:ext cx="32399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Originally from Burgundy, snails are popular in restaurants all over the country.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Almanac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76021"/>
          </a:xfrm>
        </p:spPr>
        <p:txBody>
          <a:bodyPr>
            <a:normAutofit/>
          </a:bodyPr>
          <a:lstStyle/>
          <a:p>
            <a:r>
              <a:rPr lang="en-US" dirty="0"/>
              <a:t>Population: Over 11 million (20% of France’s population)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702277"/>
            <a:ext cx="8229600" cy="1171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Cities:  Paris,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Meaux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Versailles,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Melun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					   	  Chartres,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Giverny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873500"/>
            <a:ext cx="8229600" cy="793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Industries:  Tourism, Construction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480" y="0"/>
            <a:ext cx="8229600" cy="1143000"/>
          </a:xfrm>
        </p:spPr>
        <p:txBody>
          <a:bodyPr/>
          <a:lstStyle/>
          <a:p>
            <a:r>
              <a:rPr lang="en-US" dirty="0"/>
              <a:t>Claude Monet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0" y="1600201"/>
            <a:ext cx="2794000" cy="4457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One of the most significant painters of the Impressionist movement.</a:t>
            </a:r>
          </a:p>
        </p:txBody>
      </p:sp>
      <p:pic>
        <p:nvPicPr>
          <p:cNvPr id="5" name="Picture 4" descr="2400-43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0201"/>
            <a:ext cx="6350000" cy="445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Le Centre Pompidou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3111"/>
            <a:ext cx="8229600" cy="1645356"/>
          </a:xfrm>
        </p:spPr>
        <p:txBody>
          <a:bodyPr/>
          <a:lstStyle/>
          <a:p>
            <a:pPr>
              <a:buNone/>
            </a:pPr>
            <a:r>
              <a:rPr lang="en-US" dirty="0"/>
              <a:t>	Le Centre Pompidou, or </a:t>
            </a:r>
            <a:r>
              <a:rPr lang="en-US" dirty="0" err="1"/>
              <a:t>Beaubourg</a:t>
            </a:r>
            <a:r>
              <a:rPr lang="en-US" dirty="0"/>
              <a:t>, houses the leading collection of modern and contemporary art in Europe.</a:t>
            </a:r>
          </a:p>
        </p:txBody>
      </p:sp>
      <p:pic>
        <p:nvPicPr>
          <p:cNvPr id="4" name="Picture 3" descr="pompidou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030" y="2548467"/>
            <a:ext cx="5461000" cy="41021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578" y="211667"/>
            <a:ext cx="8229600" cy="1143000"/>
          </a:xfrm>
        </p:spPr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fontaine</a:t>
            </a:r>
            <a:r>
              <a:rPr lang="en-US" dirty="0"/>
              <a:t> Stravinsky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69" y="1517367"/>
            <a:ext cx="2822221" cy="48683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This fountain, near the </a:t>
            </a:r>
            <a:r>
              <a:rPr lang="en-US" dirty="0" err="1"/>
              <a:t>Beaubourg</a:t>
            </a:r>
            <a:r>
              <a:rPr lang="en-US" dirty="0"/>
              <a:t>, consists of sixteen separate sculptures set in motion by the force of water.</a:t>
            </a:r>
          </a:p>
        </p:txBody>
      </p:sp>
      <p:pic>
        <p:nvPicPr>
          <p:cNvPr id="7" name="Picture 6" descr="stravinsk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2888" y="1600201"/>
            <a:ext cx="6491111" cy="4868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Napoléon Bonaparte (1769-1821)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8888" y="1417638"/>
            <a:ext cx="5017912" cy="728133"/>
          </a:xfrm>
        </p:spPr>
        <p:txBody>
          <a:bodyPr/>
          <a:lstStyle/>
          <a:p>
            <a:r>
              <a:rPr lang="en-US" dirty="0"/>
              <a:t>Emperor of France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668888" y="2145771"/>
            <a:ext cx="5017912" cy="1382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Died in exile on an island called St.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Helena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668888" y="3316111"/>
            <a:ext cx="5017912" cy="1950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 remains were returned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France and were buried in the </a:t>
            </a:r>
            <a:r>
              <a:rPr kumimoji="0" lang="fr-FR" sz="3200" b="1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Invalides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in Paris.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napoleon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18497"/>
            <a:ext cx="3211688" cy="54292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Bataille de la Marne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6888" y="1600200"/>
            <a:ext cx="3697112" cy="3098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 September 1914, French soldiers were transported to the battlefield outside Paris using a fleet of about 600 taxi cabs.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446889" y="4699000"/>
            <a:ext cx="3697111" cy="1792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incident is referred to as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taxis de la Marne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pic>
        <p:nvPicPr>
          <p:cNvPr id="5" name="Picture 4" descr="ELT20070828071521093577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88" y="1600200"/>
            <a:ext cx="5257800" cy="3967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Disneyland® Paris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3638"/>
            <a:ext cx="8229600" cy="728133"/>
          </a:xfrm>
        </p:spPr>
        <p:txBody>
          <a:bodyPr/>
          <a:lstStyle/>
          <a:p>
            <a:pPr>
              <a:buNone/>
            </a:pPr>
            <a:r>
              <a:rPr lang="en-US" dirty="0"/>
              <a:t>opened its doors in Marne-la-</a:t>
            </a:r>
            <a:r>
              <a:rPr lang="en-US" dirty="0" err="1"/>
              <a:t>Vallée</a:t>
            </a:r>
            <a:r>
              <a:rPr lang="en-US" dirty="0"/>
              <a:t> in 1992.</a:t>
            </a:r>
          </a:p>
        </p:txBody>
      </p:sp>
      <p:pic>
        <p:nvPicPr>
          <p:cNvPr id="4" name="Picture 3" descr="Disneyland-Par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778" y="1891771"/>
            <a:ext cx="5875867" cy="4700694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fr-FR" dirty="0"/>
              <a:t>Le Parc Astérix®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1193800"/>
          </a:xfrm>
        </p:spPr>
        <p:txBody>
          <a:bodyPr/>
          <a:lstStyle/>
          <a:p>
            <a:pPr>
              <a:buNone/>
            </a:pPr>
            <a:r>
              <a:rPr lang="en-US" dirty="0"/>
              <a:t>	In this theme park, you can meet the French comic strip character </a:t>
            </a:r>
            <a:r>
              <a:rPr lang="fr-FR" dirty="0"/>
              <a:t>Astérix</a:t>
            </a:r>
            <a:r>
              <a:rPr lang="en-US" dirty="0"/>
              <a:t> and his friends.</a:t>
            </a:r>
          </a:p>
        </p:txBody>
      </p:sp>
      <p:pic>
        <p:nvPicPr>
          <p:cNvPr id="5" name="Picture 4" descr="548335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7444" y="2579496"/>
            <a:ext cx="5746750" cy="415944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417"/>
            <a:ext cx="8229600" cy="1143000"/>
          </a:xfrm>
        </p:spPr>
        <p:txBody>
          <a:bodyPr/>
          <a:lstStyle/>
          <a:p>
            <a:r>
              <a:rPr lang="en-US" dirty="0"/>
              <a:t>Geography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04333" y="1176872"/>
            <a:ext cx="7882467" cy="784577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b="1" dirty="0"/>
              <a:t>Seine</a:t>
            </a:r>
            <a:r>
              <a:rPr lang="en-US" dirty="0"/>
              <a:t> flows through the heart of Paris.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04333" y="1961449"/>
            <a:ext cx="7882467" cy="153810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southern half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</a:t>
            </a:r>
            <a:r>
              <a:rPr lang="en-US" sz="3200" dirty="0"/>
              <a:t>the city lies to the left of the river when facing downstream and is called </a:t>
            </a:r>
            <a:r>
              <a:rPr lang="en-US" sz="3200" b="1" dirty="0"/>
              <a:t>la rive gauche </a:t>
            </a:r>
            <a:r>
              <a:rPr lang="en-US" sz="3200" dirty="0"/>
              <a:t>(Left Bank)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04333" y="3524254"/>
            <a:ext cx="7882467" cy="1213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area to the right is called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3200" b="1" dirty="0"/>
              <a:t>la rive </a:t>
            </a:r>
            <a:r>
              <a:rPr lang="en-US" sz="3200" b="1" dirty="0" err="1"/>
              <a:t>droite</a:t>
            </a:r>
            <a:r>
              <a:rPr lang="en-US" sz="3200" b="1" dirty="0"/>
              <a:t> </a:t>
            </a:r>
            <a:r>
              <a:rPr lang="en-US" sz="3200" dirty="0"/>
              <a:t>(Right Bank)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04333" y="4769558"/>
            <a:ext cx="7882467" cy="1213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 the center </a:t>
            </a:r>
            <a:r>
              <a:rPr lang="en-US" sz="3200" dirty="0"/>
              <a:t>are two islands, </a:t>
            </a:r>
            <a:r>
              <a:rPr lang="en-US" sz="3200" b="1" dirty="0" err="1"/>
              <a:t>L’Île</a:t>
            </a:r>
            <a:r>
              <a:rPr lang="en-US" sz="3200" b="1" dirty="0"/>
              <a:t> de la </a:t>
            </a:r>
            <a:r>
              <a:rPr lang="en-US" sz="3200" b="1" dirty="0" err="1"/>
              <a:t>Cité</a:t>
            </a:r>
            <a:r>
              <a:rPr lang="en-US" sz="3200" b="1" dirty="0"/>
              <a:t> </a:t>
            </a:r>
            <a:r>
              <a:rPr lang="en-US" sz="3200" dirty="0"/>
              <a:t>and </a:t>
            </a:r>
            <a:r>
              <a:rPr lang="en-US" sz="3200" b="1" dirty="0" err="1"/>
              <a:t>l’Île</a:t>
            </a:r>
            <a:r>
              <a:rPr lang="en-US" sz="3200" b="1" dirty="0"/>
              <a:t> St-Louis</a:t>
            </a:r>
            <a:r>
              <a:rPr lang="en-US" sz="3200" dirty="0"/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ris-m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9313333" cy="70039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- Paris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74800"/>
          </a:xfrm>
        </p:spPr>
        <p:txBody>
          <a:bodyPr/>
          <a:lstStyle/>
          <a:p>
            <a:r>
              <a:rPr lang="en-US" dirty="0"/>
              <a:t>The city of Paris developed from </a:t>
            </a:r>
            <a:r>
              <a:rPr lang="en-US" b="1" dirty="0" err="1"/>
              <a:t>L’Île</a:t>
            </a:r>
            <a:r>
              <a:rPr lang="en-US" b="1" dirty="0"/>
              <a:t> de la </a:t>
            </a:r>
            <a:r>
              <a:rPr lang="en-US" b="1" dirty="0" err="1"/>
              <a:t>Cité</a:t>
            </a:r>
            <a:r>
              <a:rPr lang="en-US" dirty="0"/>
              <a:t>, originally a tiny fishing village prone to flooding.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047999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52 B.C.,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island fell under Roman control.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626555"/>
            <a:ext cx="8229600" cy="1185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Romans called the city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Lutecia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meaning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marshy place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4684889"/>
            <a:ext cx="8229600" cy="1185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settlement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flourished and eventually spread into the outlying areas.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– </a:t>
            </a:r>
            <a:r>
              <a:rPr lang="en-US" dirty="0" err="1"/>
              <a:t>L’Île</a:t>
            </a:r>
            <a:r>
              <a:rPr lang="en-US" dirty="0"/>
              <a:t>-de-France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09133"/>
          </a:xfrm>
        </p:spPr>
        <p:txBody>
          <a:bodyPr/>
          <a:lstStyle/>
          <a:p>
            <a:r>
              <a:rPr lang="en-US" dirty="0"/>
              <a:t>The original name of </a:t>
            </a:r>
            <a:r>
              <a:rPr lang="en-US" b="1" dirty="0" err="1"/>
              <a:t>L’Île</a:t>
            </a:r>
            <a:r>
              <a:rPr lang="en-US" b="1" dirty="0"/>
              <a:t>-de-France </a:t>
            </a:r>
            <a:r>
              <a:rPr lang="en-US" dirty="0"/>
              <a:t>was </a:t>
            </a:r>
            <a:r>
              <a:rPr lang="en-US" b="1" dirty="0"/>
              <a:t>Pays de France.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709332"/>
            <a:ext cx="8229600" cy="1636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meaning of the word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pays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evolved to </a:t>
            </a:r>
            <a:r>
              <a:rPr lang="en-US" sz="3200" dirty="0"/>
              <a:t>mean </a:t>
            </a:r>
            <a:r>
              <a:rPr lang="en-US" sz="3200" i="1" dirty="0"/>
              <a:t>nation </a:t>
            </a:r>
            <a:r>
              <a:rPr lang="en-US" sz="3200" dirty="0"/>
              <a:t>or</a:t>
            </a:r>
            <a:r>
              <a:rPr lang="en-US" sz="3200" i="1" dirty="0"/>
              <a:t> country</a:t>
            </a:r>
            <a:r>
              <a:rPr lang="en-US" sz="3200" dirty="0"/>
              <a:t>, so the name was changed around 1387.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346221"/>
            <a:ext cx="8229600" cy="1636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L’</a:t>
            </a:r>
            <a:r>
              <a:rPr lang="en-US" sz="3200" b="1" dirty="0" err="1"/>
              <a:t>île</a:t>
            </a:r>
            <a:r>
              <a:rPr lang="en-US" sz="3200" dirty="0"/>
              <a:t> means </a:t>
            </a:r>
            <a:r>
              <a:rPr lang="en-US" sz="3200" i="1" dirty="0"/>
              <a:t>island</a:t>
            </a:r>
            <a:r>
              <a:rPr lang="en-US" sz="3200" dirty="0"/>
              <a:t>, and this region of France is surrounded by several rivers (Oise, Seine, Marne, and </a:t>
            </a:r>
            <a:r>
              <a:rPr lang="en-US" sz="3200" dirty="0" err="1"/>
              <a:t>Ourcq</a:t>
            </a:r>
            <a:r>
              <a:rPr lang="en-US" sz="3200" dirty="0"/>
              <a:t>).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751"/>
            <a:ext cx="8229600" cy="1143000"/>
          </a:xfrm>
        </p:spPr>
        <p:txBody>
          <a:bodyPr/>
          <a:lstStyle/>
          <a:p>
            <a:r>
              <a:rPr lang="en-US" dirty="0"/>
              <a:t>Notre Dame de Chartres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1333" y="959557"/>
            <a:ext cx="75776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Located just outside Île-de-France, Chartres’ cathedral is known for its architectural style and its remarkable stained-glass windows.</a:t>
            </a:r>
          </a:p>
        </p:txBody>
      </p:sp>
      <p:pic>
        <p:nvPicPr>
          <p:cNvPr id="10" name="Picture 9" descr="cathedrale-illuminee-2285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450" y="2393909"/>
            <a:ext cx="6584550" cy="436531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5804"/>
            <a:ext cx="8229600" cy="1143000"/>
          </a:xfrm>
        </p:spPr>
        <p:txBody>
          <a:bodyPr/>
          <a:lstStyle/>
          <a:p>
            <a:r>
              <a:rPr lang="en-US" dirty="0"/>
              <a:t>Versailles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2556" y="860781"/>
            <a:ext cx="760588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In 1682, Louis XIV moved the royal court from Paris to Versailles.</a:t>
            </a:r>
          </a:p>
          <a:p>
            <a:endParaRPr lang="en-US" dirty="0"/>
          </a:p>
        </p:txBody>
      </p:sp>
      <p:pic>
        <p:nvPicPr>
          <p:cNvPr id="7" name="Picture 6" descr="Versailles_Pala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556" y="1869196"/>
            <a:ext cx="7859502" cy="47348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2660</TotalTime>
  <Words>1136</Words>
  <Application>Microsoft Office PowerPoint</Application>
  <PresentationFormat>On-screen Show (4:3)</PresentationFormat>
  <Paragraphs>114</Paragraphs>
  <Slides>36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Arial</vt:lpstr>
      <vt:lpstr>Calibri</vt:lpstr>
      <vt:lpstr>Office Theme</vt:lpstr>
      <vt:lpstr>French 1 Chapitre 1</vt:lpstr>
      <vt:lpstr>L’Île-de-France</vt:lpstr>
      <vt:lpstr>Almanac</vt:lpstr>
      <vt:lpstr>Geography</vt:lpstr>
      <vt:lpstr>PowerPoint Presentation</vt:lpstr>
      <vt:lpstr>History - Paris</vt:lpstr>
      <vt:lpstr>History – L’Île-de-France</vt:lpstr>
      <vt:lpstr>Notre Dame de Chartres</vt:lpstr>
      <vt:lpstr>Versailles</vt:lpstr>
      <vt:lpstr>Versailles</vt:lpstr>
      <vt:lpstr>Versailles</vt:lpstr>
      <vt:lpstr>La galerie des Glaces  (The Hall of Mirrors)</vt:lpstr>
      <vt:lpstr>Fontainebleau</vt:lpstr>
      <vt:lpstr>Le jardin du Luxembourg</vt:lpstr>
      <vt:lpstr>L’Île de la Cité</vt:lpstr>
      <vt:lpstr>La tour Eiffel</vt:lpstr>
      <vt:lpstr>La Seine</vt:lpstr>
      <vt:lpstr>Le château de Vaux-le-Vicomte</vt:lpstr>
      <vt:lpstr>Museums</vt:lpstr>
      <vt:lpstr>Le musée du Louvre</vt:lpstr>
      <vt:lpstr>Venus de Milo</vt:lpstr>
      <vt:lpstr>Leonardo da Vinci  “La Jaconde” (Mona Lisa)</vt:lpstr>
      <vt:lpstr>Auguste Rodin “Le Penseur” (The Thinker)</vt:lpstr>
      <vt:lpstr>Pierre-Auguste Renoir  “Bal du Moulin de la Galette”</vt:lpstr>
      <vt:lpstr>La Révolution française</vt:lpstr>
      <vt:lpstr>La fête nationale – (Bastille Day)</vt:lpstr>
      <vt:lpstr>Le fromage – le brie</vt:lpstr>
      <vt:lpstr>Les pâtisseries</vt:lpstr>
      <vt:lpstr>Les escargots</vt:lpstr>
      <vt:lpstr>Claude Monet</vt:lpstr>
      <vt:lpstr>Le Centre Pompidou</vt:lpstr>
      <vt:lpstr>La fontaine Stravinsky</vt:lpstr>
      <vt:lpstr>Napoléon Bonaparte (1769-1821)</vt:lpstr>
      <vt:lpstr>La Bataille de la Marne</vt:lpstr>
      <vt:lpstr>Disneyland® Paris</vt:lpstr>
      <vt:lpstr>Le Parc Astérix® </vt:lpstr>
    </vt:vector>
  </TitlesOfParts>
  <Company>Shelby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French 1 Chapitre 1</dc:title>
  <dc:creator>Melissa Hopkins</dc:creator>
  <cp:lastModifiedBy>MELISSA  HOPKINS</cp:lastModifiedBy>
  <cp:revision>18</cp:revision>
  <dcterms:created xsi:type="dcterms:W3CDTF">2012-08-15T20:36:59Z</dcterms:created>
  <dcterms:modified xsi:type="dcterms:W3CDTF">2018-08-05T20:50:15Z</dcterms:modified>
</cp:coreProperties>
</file>