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1" r:id="rId8"/>
    <p:sldId id="266" r:id="rId9"/>
    <p:sldId id="269" r:id="rId10"/>
    <p:sldId id="268" r:id="rId11"/>
    <p:sldId id="270" r:id="rId12"/>
    <p:sldId id="271" r:id="rId13"/>
    <p:sldId id="267" r:id="rId14"/>
    <p:sldId id="265" r:id="rId15"/>
    <p:sldId id="281" r:id="rId16"/>
    <p:sldId id="272" r:id="rId17"/>
    <p:sldId id="273" r:id="rId18"/>
    <p:sldId id="274" r:id="rId19"/>
    <p:sldId id="275" r:id="rId20"/>
    <p:sldId id="276" r:id="rId21"/>
    <p:sldId id="279" r:id="rId22"/>
    <p:sldId id="280" r:id="rId23"/>
    <p:sldId id="282" r:id="rId24"/>
    <p:sldId id="278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0" r:id="rId33"/>
    <p:sldId id="292" r:id="rId34"/>
    <p:sldId id="2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t>24/07/13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 Object Pronouns</a:t>
            </a:r>
            <a:br>
              <a:rPr lang="en-US" dirty="0" smtClean="0"/>
            </a:br>
            <a:r>
              <a:rPr lang="en-US" dirty="0" smtClean="0"/>
              <a:t>in French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27076"/>
            <a:ext cx="8228013" cy="10668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me, you, him/it, her/it, we/us,</a:t>
            </a:r>
          </a:p>
          <a:p>
            <a:r>
              <a:rPr lang="en-US" sz="2000" b="1" dirty="0" smtClean="0"/>
              <a:t> you (polite or plural), them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8616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dirty="0" smtClean="0"/>
              <a:t>a sentence…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76500"/>
            <a:ext cx="8762999" cy="356076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6600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6600" u="sng" dirty="0" smtClean="0">
                <a:solidFill>
                  <a:srgbClr val="FF0000"/>
                </a:solidFill>
              </a:rPr>
              <a:t>Michael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u="sng" dirty="0" smtClean="0">
                <a:solidFill>
                  <a:schemeClr val="accent1"/>
                </a:solidFill>
              </a:rPr>
              <a:t>eats</a:t>
            </a:r>
            <a:r>
              <a:rPr lang="en-US" sz="6600" dirty="0" smtClean="0">
                <a:solidFill>
                  <a:schemeClr val="accent1"/>
                </a:solidFill>
              </a:rPr>
              <a:t> </a:t>
            </a:r>
            <a:r>
              <a:rPr lang="en-US" sz="6600" u="sng" dirty="0" smtClean="0"/>
              <a:t>the burger</a:t>
            </a:r>
            <a:endParaRPr lang="en-US" sz="5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5400" i="1" dirty="0" smtClean="0">
                <a:solidFill>
                  <a:srgbClr val="FF0000"/>
                </a:solidFill>
              </a:rPr>
              <a:t>Subject      </a:t>
            </a:r>
            <a:r>
              <a:rPr lang="en-US" sz="5400" i="1" dirty="0" smtClean="0">
                <a:solidFill>
                  <a:schemeClr val="accent1"/>
                </a:solidFill>
              </a:rPr>
              <a:t>verb    </a:t>
            </a:r>
            <a:r>
              <a:rPr lang="en-US" sz="5400" i="1" dirty="0" smtClean="0">
                <a:solidFill>
                  <a:schemeClr val="tx2"/>
                </a:solidFill>
              </a:rPr>
              <a:t>direct object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>
                <a:solidFill>
                  <a:schemeClr val="tx2"/>
                </a:solidFill>
              </a:rPr>
              <a:t>	</a:t>
            </a:r>
            <a:r>
              <a:rPr lang="en-US" sz="5400" i="1" dirty="0" smtClean="0">
                <a:solidFill>
                  <a:schemeClr val="tx2"/>
                </a:solidFill>
              </a:rPr>
              <a:t>					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8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dirty="0" smtClean="0"/>
              <a:t>a sentence…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76500"/>
            <a:ext cx="8762999" cy="356076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6600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He     </a:t>
            </a:r>
            <a:r>
              <a:rPr lang="en-US" sz="6600" dirty="0" smtClean="0">
                <a:solidFill>
                  <a:schemeClr val="accent1"/>
                </a:solidFill>
              </a:rPr>
              <a:t>eats   </a:t>
            </a:r>
            <a:r>
              <a:rPr lang="en-US" sz="6600" dirty="0" smtClean="0"/>
              <a:t>the burger</a:t>
            </a:r>
            <a:endParaRPr lang="en-US" sz="5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rgbClr val="FF0000"/>
                </a:solidFill>
              </a:rPr>
              <a:t>Pronoun    </a:t>
            </a:r>
            <a:r>
              <a:rPr lang="en-US" sz="5400" i="1" dirty="0" smtClean="0">
                <a:solidFill>
                  <a:schemeClr val="accent1"/>
                </a:solidFill>
              </a:rPr>
              <a:t>verb      </a:t>
            </a:r>
            <a:r>
              <a:rPr lang="en-US" sz="5400" i="1" dirty="0" smtClean="0">
                <a:solidFill>
                  <a:schemeClr val="tx2"/>
                </a:solidFill>
              </a:rPr>
              <a:t>direct object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chemeClr val="tx2"/>
                </a:solidFill>
              </a:rPr>
              <a:t>			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dirty="0" smtClean="0"/>
              <a:t>a sentence…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76500"/>
            <a:ext cx="8762999" cy="356076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6600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He      </a:t>
            </a:r>
            <a:r>
              <a:rPr lang="en-US" sz="6600" dirty="0" smtClean="0">
                <a:solidFill>
                  <a:schemeClr val="accent1"/>
                </a:solidFill>
              </a:rPr>
              <a:t>eats           </a:t>
            </a:r>
            <a:r>
              <a:rPr lang="en-US" sz="6600" dirty="0" smtClean="0"/>
              <a:t>it</a:t>
            </a:r>
            <a:endParaRPr lang="en-US" sz="5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rgbClr val="FF0000"/>
                </a:solidFill>
              </a:rPr>
              <a:t>Pronoun     </a:t>
            </a:r>
            <a:r>
              <a:rPr lang="en-US" sz="5400" i="1" dirty="0" smtClean="0">
                <a:solidFill>
                  <a:schemeClr val="accent1"/>
                </a:solidFill>
              </a:rPr>
              <a:t>verb     </a:t>
            </a:r>
            <a:r>
              <a:rPr lang="en-US" sz="3600" i="1" dirty="0" smtClean="0">
                <a:solidFill>
                  <a:schemeClr val="tx2"/>
                </a:solidFill>
              </a:rPr>
              <a:t>direct object pronoun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chemeClr val="tx2"/>
                </a:solidFill>
              </a:rPr>
              <a:t>			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2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For example: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7649"/>
            <a:ext cx="3767328" cy="3629025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rgbClr val="465466"/>
                </a:solidFill>
              </a:rPr>
              <a:t> hit </a:t>
            </a:r>
            <a:r>
              <a:rPr lang="en-US" sz="3200" dirty="0" smtClean="0">
                <a:solidFill>
                  <a:srgbClr val="FF0000"/>
                </a:solidFill>
              </a:rPr>
              <a:t>Michael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I hit </a:t>
            </a:r>
            <a:r>
              <a:rPr lang="en-US" sz="3200" dirty="0" smtClean="0">
                <a:solidFill>
                  <a:srgbClr val="FF0000"/>
                </a:solidFill>
              </a:rPr>
              <a:t>Claire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thunder hit </a:t>
            </a:r>
            <a:r>
              <a:rPr lang="en-US" sz="3200" dirty="0" smtClean="0">
                <a:solidFill>
                  <a:srgbClr val="FF0000"/>
                </a:solidFill>
              </a:rPr>
              <a:t>Bonnie and Jean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dog licked </a:t>
            </a:r>
            <a:r>
              <a:rPr lang="en-US" sz="3200" dirty="0" smtClean="0">
                <a:solidFill>
                  <a:srgbClr val="FF0000"/>
                </a:solidFill>
              </a:rPr>
              <a:t>the bowl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784475"/>
            <a:ext cx="3734548" cy="36290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I hit </a:t>
            </a:r>
            <a:r>
              <a:rPr lang="en-US" sz="3200" dirty="0" smtClean="0">
                <a:solidFill>
                  <a:srgbClr val="FF0000"/>
                </a:solidFill>
              </a:rPr>
              <a:t>him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I hit </a:t>
            </a:r>
            <a:r>
              <a:rPr lang="en-US" sz="3200" dirty="0" smtClean="0">
                <a:solidFill>
                  <a:srgbClr val="FF0000"/>
                </a:solidFill>
              </a:rPr>
              <a:t>her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thunder hit </a:t>
            </a:r>
            <a:r>
              <a:rPr lang="en-US" sz="3200" dirty="0" smtClean="0">
                <a:solidFill>
                  <a:srgbClr val="FF0000"/>
                </a:solidFill>
              </a:rPr>
              <a:t>them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dog licked </a:t>
            </a:r>
            <a:r>
              <a:rPr lang="en-US" sz="3200" dirty="0" smtClean="0">
                <a:solidFill>
                  <a:srgbClr val="FF0000"/>
                </a:solidFill>
              </a:rPr>
              <a:t>it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  <a:endParaRPr lang="en-US" sz="3200" dirty="0">
              <a:solidFill>
                <a:srgbClr val="465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8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Object Pronouns in English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49343"/>
              </p:ext>
            </p:extLst>
          </p:nvPr>
        </p:nvGraphicFramePr>
        <p:xfrm>
          <a:off x="0" y="2590800"/>
          <a:ext cx="453866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64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Noun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Michael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Claire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Bonnie and Jean/ the cars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The bowl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566483"/>
              </p:ext>
            </p:extLst>
          </p:nvPr>
        </p:nvGraphicFramePr>
        <p:xfrm>
          <a:off x="4567235" y="2590800"/>
          <a:ext cx="453866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64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Direct Object Pronoun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Him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Her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Them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9496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For example: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7649"/>
            <a:ext cx="3767328" cy="3629025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chemeClr val="tx2"/>
                </a:solidFill>
              </a:rPr>
              <a:t>I</a:t>
            </a:r>
            <a:r>
              <a:rPr lang="en-US" sz="3200" dirty="0" smtClean="0">
                <a:solidFill>
                  <a:srgbClr val="465466"/>
                </a:solidFill>
              </a:rPr>
              <a:t> hit </a:t>
            </a:r>
            <a:r>
              <a:rPr lang="en-US" sz="3200" dirty="0" smtClean="0">
                <a:solidFill>
                  <a:srgbClr val="FF0000"/>
                </a:solidFill>
              </a:rPr>
              <a:t>Michael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I hit </a:t>
            </a:r>
            <a:r>
              <a:rPr lang="en-US" sz="3200" dirty="0" smtClean="0">
                <a:solidFill>
                  <a:srgbClr val="FF0000"/>
                </a:solidFill>
              </a:rPr>
              <a:t>Claire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thunder hit </a:t>
            </a:r>
            <a:r>
              <a:rPr lang="en-US" sz="3200" dirty="0" smtClean="0">
                <a:solidFill>
                  <a:srgbClr val="FF0000"/>
                </a:solidFill>
              </a:rPr>
              <a:t>Bonnie and Jean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dog licked </a:t>
            </a:r>
            <a:r>
              <a:rPr lang="en-US" sz="3200" dirty="0" smtClean="0">
                <a:solidFill>
                  <a:srgbClr val="FF0000"/>
                </a:solidFill>
              </a:rPr>
              <a:t>the bowl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2" y="2784475"/>
            <a:ext cx="3734548" cy="36290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I hit </a:t>
            </a:r>
            <a:r>
              <a:rPr lang="en-US" sz="3200" dirty="0" smtClean="0">
                <a:solidFill>
                  <a:srgbClr val="FF0000"/>
                </a:solidFill>
              </a:rPr>
              <a:t>him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I hit </a:t>
            </a:r>
            <a:r>
              <a:rPr lang="en-US" sz="3200" dirty="0" smtClean="0">
                <a:solidFill>
                  <a:srgbClr val="FF0000"/>
                </a:solidFill>
              </a:rPr>
              <a:t>her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thunder hit </a:t>
            </a:r>
            <a:r>
              <a:rPr lang="en-US" sz="3200" dirty="0" smtClean="0">
                <a:solidFill>
                  <a:srgbClr val="FF0000"/>
                </a:solidFill>
              </a:rPr>
              <a:t>them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465466"/>
                </a:solidFill>
              </a:rPr>
              <a:t>The dog licked </a:t>
            </a:r>
            <a:r>
              <a:rPr lang="en-US" sz="3200" dirty="0" smtClean="0">
                <a:solidFill>
                  <a:srgbClr val="FF0000"/>
                </a:solidFill>
              </a:rPr>
              <a:t>it</a:t>
            </a:r>
            <a:r>
              <a:rPr lang="en-US" sz="3200" dirty="0" smtClean="0">
                <a:solidFill>
                  <a:srgbClr val="465466"/>
                </a:solidFill>
              </a:rPr>
              <a:t>.</a:t>
            </a:r>
            <a:endParaRPr lang="en-US" sz="3200" dirty="0">
              <a:solidFill>
                <a:srgbClr val="465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in French???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79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Let’s look at </a:t>
            </a:r>
            <a:r>
              <a:rPr lang="en-US" sz="6000" dirty="0" smtClean="0"/>
              <a:t>a verb…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2770094"/>
            <a:ext cx="4289425" cy="32671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465466"/>
                </a:solidFill>
              </a:rPr>
              <a:t>Let’s stick with the verb </a:t>
            </a:r>
            <a:r>
              <a:rPr lang="en-US" sz="6000" b="1" u="sng" dirty="0" smtClean="0">
                <a:solidFill>
                  <a:schemeClr val="accent1"/>
                </a:solidFill>
              </a:rPr>
              <a:t>manger</a:t>
            </a:r>
            <a:r>
              <a:rPr lang="en-US" sz="4000" b="1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6600" u="sng" dirty="0"/>
          </a:p>
        </p:txBody>
      </p:sp>
      <p:pic>
        <p:nvPicPr>
          <p:cNvPr id="4" name="Picture 3" descr="eat-more-sandwi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895600"/>
            <a:ext cx="4636668" cy="31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3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dirty="0" smtClean="0"/>
              <a:t>a sentence…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76500"/>
            <a:ext cx="8762999" cy="356076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6600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Michel </a:t>
            </a:r>
            <a:r>
              <a:rPr lang="en-US" sz="6600" dirty="0" smtClean="0">
                <a:solidFill>
                  <a:schemeClr val="accent1"/>
                </a:solidFill>
              </a:rPr>
              <a:t>mange </a:t>
            </a:r>
            <a:r>
              <a:rPr lang="en-US" sz="6600" dirty="0" smtClean="0"/>
              <a:t>le burger</a:t>
            </a:r>
            <a:endParaRPr lang="en-US" sz="5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  </a:t>
            </a:r>
            <a:r>
              <a:rPr lang="en-US" sz="5400" i="1" dirty="0" smtClean="0">
                <a:solidFill>
                  <a:srgbClr val="FF0000"/>
                </a:solidFill>
              </a:rPr>
              <a:t>Subject      </a:t>
            </a:r>
            <a:r>
              <a:rPr lang="en-US" sz="5400" i="1" dirty="0" smtClean="0">
                <a:solidFill>
                  <a:schemeClr val="accent1"/>
                </a:solidFill>
              </a:rPr>
              <a:t>verb      </a:t>
            </a:r>
            <a:r>
              <a:rPr lang="en-US" sz="5400" i="1" dirty="0" smtClean="0">
                <a:solidFill>
                  <a:schemeClr val="tx2"/>
                </a:solidFill>
              </a:rPr>
              <a:t>direct object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>
                <a:solidFill>
                  <a:schemeClr val="tx2"/>
                </a:solidFill>
              </a:rPr>
              <a:t>	</a:t>
            </a:r>
            <a:r>
              <a:rPr lang="en-US" sz="5400" i="1" dirty="0" smtClean="0">
                <a:solidFill>
                  <a:schemeClr val="tx2"/>
                </a:solidFill>
              </a:rPr>
              <a:t>					</a:t>
            </a:r>
            <a:endParaRPr lang="en-US" sz="5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48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dirty="0" smtClean="0"/>
              <a:t>a sentence…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76500"/>
            <a:ext cx="8762999" cy="356076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6600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Il      </a:t>
            </a:r>
            <a:r>
              <a:rPr lang="en-US" sz="6600" dirty="0" smtClean="0">
                <a:solidFill>
                  <a:schemeClr val="accent1"/>
                </a:solidFill>
              </a:rPr>
              <a:t>mange  </a:t>
            </a:r>
            <a:r>
              <a:rPr lang="en-US" sz="6600" dirty="0" smtClean="0"/>
              <a:t>le burger</a:t>
            </a:r>
            <a:endParaRPr lang="en-US" sz="54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rgbClr val="FF0000"/>
                </a:solidFill>
              </a:rPr>
              <a:t>Pronoun    </a:t>
            </a:r>
            <a:r>
              <a:rPr lang="en-US" sz="5400" i="1" dirty="0" smtClean="0">
                <a:solidFill>
                  <a:schemeClr val="accent1"/>
                </a:solidFill>
              </a:rPr>
              <a:t>verb        </a:t>
            </a:r>
            <a:r>
              <a:rPr lang="en-US" sz="5400" i="1" dirty="0" smtClean="0">
                <a:solidFill>
                  <a:schemeClr val="tx2"/>
                </a:solidFill>
              </a:rPr>
              <a:t>direct object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chemeClr val="tx2"/>
                </a:solidFill>
              </a:rPr>
              <a:t>			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525" y="2236694"/>
            <a:ext cx="7464219" cy="2241465"/>
          </a:xfrm>
        </p:spPr>
        <p:txBody>
          <a:bodyPr/>
          <a:lstStyle/>
          <a:p>
            <a:pPr algn="l"/>
            <a:r>
              <a:rPr lang="en-US" sz="7200" dirty="0"/>
              <a:t>What is a direct object </a:t>
            </a:r>
            <a:r>
              <a:rPr lang="en-US" sz="7200" dirty="0" smtClean="0"/>
              <a:t>pronoun?!?!</a:t>
            </a:r>
            <a:endParaRPr lang="en-US" sz="7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29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</a:t>
            </a:r>
            <a:r>
              <a:rPr lang="en-US" dirty="0" smtClean="0"/>
              <a:t>a sentence…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2476500"/>
            <a:ext cx="8762999" cy="3560763"/>
          </a:xfrm>
        </p:spPr>
        <p:txBody>
          <a:bodyPr>
            <a:normAutofit/>
          </a:bodyPr>
          <a:lstStyle/>
          <a:p>
            <a:pPr marL="0" indent="0">
              <a:lnSpc>
                <a:spcPct val="70000"/>
              </a:lnSpc>
              <a:buNone/>
            </a:pPr>
            <a:endParaRPr lang="en-US" sz="6600" u="sng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   Il          </a:t>
            </a:r>
            <a:r>
              <a:rPr lang="en-US" sz="6600" dirty="0" smtClean="0"/>
              <a:t>le       </a:t>
            </a:r>
            <a:r>
              <a:rPr lang="en-US" sz="6600" dirty="0" smtClean="0">
                <a:solidFill>
                  <a:schemeClr val="accent1"/>
                </a:solidFill>
              </a:rPr>
              <a:t>mange </a:t>
            </a:r>
            <a:endParaRPr lang="en-US" sz="5400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rgbClr val="FF0000"/>
                </a:solidFill>
              </a:rPr>
              <a:t>Pronoun     </a:t>
            </a:r>
            <a:r>
              <a:rPr lang="en-US" sz="5400" i="1" dirty="0" smtClean="0">
                <a:solidFill>
                  <a:schemeClr val="accent1"/>
                </a:solidFill>
              </a:rPr>
              <a:t>verb     </a:t>
            </a:r>
            <a:r>
              <a:rPr lang="en-US" sz="3600" i="1" dirty="0" smtClean="0">
                <a:solidFill>
                  <a:schemeClr val="tx2"/>
                </a:solidFill>
              </a:rPr>
              <a:t>direct object pronoun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5400" i="1" dirty="0" smtClean="0">
                <a:solidFill>
                  <a:schemeClr val="tx2"/>
                </a:solidFill>
              </a:rPr>
              <a:t>			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1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pic>
        <p:nvPicPr>
          <p:cNvPr id="4" name="Content Placeholder 3" descr="question-mark-nothing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120" r="-32120"/>
          <a:stretch/>
        </p:blipFill>
        <p:spPr>
          <a:xfrm>
            <a:off x="-1181100" y="2679700"/>
            <a:ext cx="11607799" cy="3941763"/>
          </a:xfrm>
        </p:spPr>
      </p:pic>
    </p:spTree>
    <p:extLst>
      <p:ext uri="{BB962C8B-B14F-4D97-AF65-F5344CB8AC3E}">
        <p14:creationId xmlns:p14="http://schemas.microsoft.com/office/powerpoint/2010/main" val="20664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784474"/>
            <a:ext cx="9144000" cy="20415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Il </a:t>
            </a:r>
            <a:r>
              <a:rPr lang="en-US" sz="8800" dirty="0" smtClean="0">
                <a:solidFill>
                  <a:srgbClr val="80B606"/>
                </a:solidFill>
              </a:rPr>
              <a:t>mange</a:t>
            </a:r>
            <a:r>
              <a:rPr lang="en-US" sz="8800" dirty="0" smtClean="0"/>
              <a:t> le burger</a:t>
            </a:r>
            <a:endParaRPr lang="en-US" sz="8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762000" y="4573270"/>
            <a:ext cx="7656512" cy="1554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Il</a:t>
            </a:r>
            <a:r>
              <a:rPr lang="en-US" sz="8800" dirty="0" smtClean="0"/>
              <a:t> le </a:t>
            </a:r>
            <a:r>
              <a:rPr lang="en-US" sz="8800" dirty="0" smtClean="0">
                <a:solidFill>
                  <a:srgbClr val="80B606"/>
                </a:solidFill>
              </a:rPr>
              <a:t>mange</a:t>
            </a:r>
            <a:endParaRPr lang="en-US" sz="8800" dirty="0">
              <a:solidFill>
                <a:srgbClr val="80B6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3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word order changes!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2100" y="2400299"/>
            <a:ext cx="8623300" cy="593911"/>
          </a:xfrm>
        </p:spPr>
        <p:txBody>
          <a:bodyPr/>
          <a:lstStyle/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In </a:t>
            </a:r>
            <a:r>
              <a:rPr lang="en-US" dirty="0">
                <a:solidFill>
                  <a:schemeClr val="tx2"/>
                </a:solidFill>
              </a:rPr>
              <a:t>French, the direct object pronoun goes before the verb! 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152700"/>
              </p:ext>
            </p:extLst>
          </p:nvPr>
        </p:nvGraphicFramePr>
        <p:xfrm>
          <a:off x="292101" y="3160711"/>
          <a:ext cx="4216400" cy="329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00"/>
              </a:tblGrid>
              <a:tr h="110648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dirty="0" smtClean="0">
                          <a:solidFill>
                            <a:srgbClr val="465466"/>
                          </a:solidFill>
                        </a:rPr>
                        <a:t>Tu</a:t>
                      </a:r>
                      <a:r>
                        <a:rPr lang="en-US" sz="2800" b="1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mange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le fromage	  </a:t>
                      </a:r>
                      <a:endParaRPr lang="en-US" sz="2800" b="1" dirty="0"/>
                    </a:p>
                  </a:txBody>
                  <a:tcPr>
                    <a:noFill/>
                  </a:tcPr>
                </a:tc>
              </a:tr>
              <a:tr h="109373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465466"/>
                          </a:solidFill>
                        </a:rPr>
                        <a:t>Tu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manges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les burgers</a:t>
                      </a:r>
                      <a:endParaRPr lang="en-US" sz="2800" b="1" dirty="0"/>
                    </a:p>
                  </a:txBody>
                  <a:tcPr>
                    <a:noFill/>
                  </a:tcPr>
                </a:tc>
              </a:tr>
              <a:tr h="1093735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465466"/>
                          </a:solidFill>
                        </a:rPr>
                        <a:t>Elle</a:t>
                      </a:r>
                      <a:r>
                        <a:rPr lang="en-US" sz="2800" b="1" dirty="0" smtClean="0"/>
                        <a:t> </a:t>
                      </a:r>
                      <a:r>
                        <a:rPr lang="en-US" sz="2800" b="1" dirty="0" smtClean="0">
                          <a:solidFill>
                            <a:srgbClr val="80B606"/>
                          </a:solidFill>
                        </a:rPr>
                        <a:t>mange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</a:rPr>
                        <a:t>vache</a:t>
                      </a:r>
                      <a:endParaRPr lang="en-US" sz="28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6324052"/>
              </p:ext>
            </p:extLst>
          </p:nvPr>
        </p:nvGraphicFramePr>
        <p:xfrm>
          <a:off x="4632325" y="3160711"/>
          <a:ext cx="3767138" cy="3292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7138"/>
              </a:tblGrid>
              <a:tr h="6746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Tu</a:t>
                      </a:r>
                      <a:r>
                        <a:rPr lang="en-US" sz="2800" b="1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le</a:t>
                      </a:r>
                      <a:r>
                        <a:rPr lang="en-US" sz="2800" b="1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mange</a:t>
                      </a:r>
                    </a:p>
                  </a:txBody>
                  <a:tcPr>
                    <a:noFill/>
                  </a:tcPr>
                </a:tc>
              </a:tr>
              <a:tr h="154940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	</a:t>
                      </a:r>
                      <a:endParaRPr lang="en-US" sz="2800" b="1" dirty="0" smtClean="0">
                        <a:solidFill>
                          <a:srgbClr val="80B606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465466"/>
                          </a:solidFill>
                        </a:rPr>
                        <a:t>Tu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les </a:t>
                      </a:r>
                      <a:r>
                        <a:rPr lang="en-US" sz="2800" b="1" dirty="0" smtClean="0">
                          <a:solidFill>
                            <a:schemeClr val="accent1"/>
                          </a:solidFill>
                        </a:rPr>
                        <a:t>manges</a:t>
                      </a:r>
                    </a:p>
                    <a:p>
                      <a:pPr algn="ctr"/>
                      <a:endParaRPr lang="en-US" sz="2800" b="1" dirty="0"/>
                    </a:p>
                  </a:txBody>
                  <a:tcPr>
                    <a:noFill/>
                  </a:tcPr>
                </a:tc>
              </a:tr>
              <a:tr h="10682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465466"/>
                          </a:solidFill>
                        </a:rPr>
                        <a:t>Elle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</a:rPr>
                        <a:t> la </a:t>
                      </a:r>
                      <a:r>
                        <a:rPr lang="en-US" sz="2800" b="1" dirty="0" smtClean="0">
                          <a:solidFill>
                            <a:srgbClr val="80B606"/>
                          </a:solidFill>
                        </a:rPr>
                        <a:t>mange</a:t>
                      </a:r>
                      <a:endParaRPr lang="en-US" sz="28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6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509059"/>
          </a:xfrm>
        </p:spPr>
        <p:txBody>
          <a:bodyPr/>
          <a:lstStyle/>
          <a:p>
            <a:r>
              <a:rPr lang="en-US" dirty="0" smtClean="0"/>
              <a:t>Direct Object Pronouns in French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642190"/>
              </p:ext>
            </p:extLst>
          </p:nvPr>
        </p:nvGraphicFramePr>
        <p:xfrm>
          <a:off x="0" y="2590800"/>
          <a:ext cx="453866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64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Noun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Him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Her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Them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It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083246"/>
              </p:ext>
            </p:extLst>
          </p:nvPr>
        </p:nvGraphicFramePr>
        <p:xfrm>
          <a:off x="4567235" y="2590800"/>
          <a:ext cx="4538664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664"/>
              </a:tblGrid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Direct Object Pronoun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la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les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534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le/la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187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 smtClean="0"/>
              <a:t>WAIT!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Don’t </a:t>
            </a:r>
            <a:r>
              <a:rPr lang="en-US" sz="7200" dirty="0" smtClean="0">
                <a:solidFill>
                  <a:srgbClr val="FF0000"/>
                </a:solidFill>
              </a:rPr>
              <a:t>le, la </a:t>
            </a:r>
            <a:r>
              <a:rPr lang="en-US" sz="7200" dirty="0" smtClean="0">
                <a:solidFill>
                  <a:schemeClr val="tx2"/>
                </a:solidFill>
              </a:rPr>
              <a:t>and</a:t>
            </a:r>
            <a:r>
              <a:rPr lang="en-US" sz="7200" dirty="0" smtClean="0">
                <a:solidFill>
                  <a:srgbClr val="FF0000"/>
                </a:solidFill>
              </a:rPr>
              <a:t> les </a:t>
            </a:r>
            <a:r>
              <a:rPr lang="en-US" sz="7200" dirty="0" smtClean="0">
                <a:solidFill>
                  <a:srgbClr val="465466"/>
                </a:solidFill>
              </a:rPr>
              <a:t>mean ‘the’?!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1498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How do they work in French?</a:t>
            </a:r>
            <a:endParaRPr lang="en-US">
              <a:latin typeface="Tahoma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958" y="2579526"/>
            <a:ext cx="8667733" cy="3457738"/>
          </a:xfrm>
        </p:spPr>
        <p:txBody>
          <a:bodyPr>
            <a:noAutofit/>
          </a:bodyPr>
          <a:lstStyle/>
          <a:p>
            <a:pPr eaLnBrk="1" hangingPunct="1"/>
            <a:r>
              <a:rPr lang="fr-FR" sz="3200" dirty="0">
                <a:latin typeface="Tahoma" charset="0"/>
              </a:rPr>
              <a:t>J’ai une t</a:t>
            </a:r>
            <a:r>
              <a:rPr lang="fr-FR" sz="3200" dirty="0">
                <a:latin typeface="Tahoma" charset="0"/>
                <a:cs typeface="Tahoma" charset="0"/>
              </a:rPr>
              <a:t>é</a:t>
            </a:r>
            <a:r>
              <a:rPr lang="fr-FR" sz="3200" dirty="0">
                <a:latin typeface="Tahoma" charset="0"/>
              </a:rPr>
              <a:t>l</a:t>
            </a:r>
            <a:r>
              <a:rPr lang="fr-FR" sz="3200" dirty="0">
                <a:latin typeface="Tahoma" charset="0"/>
                <a:cs typeface="Tahoma" charset="0"/>
              </a:rPr>
              <a:t>é</a:t>
            </a:r>
            <a:r>
              <a:rPr lang="fr-FR" sz="3200" dirty="0">
                <a:latin typeface="Tahoma" charset="0"/>
              </a:rPr>
              <a:t>vision. Je </a:t>
            </a:r>
            <a:r>
              <a:rPr lang="fr-FR" sz="32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fr-FR" sz="3200" dirty="0">
                <a:latin typeface="Tahoma" charset="0"/>
              </a:rPr>
              <a:t>aime. Je </a:t>
            </a:r>
            <a:r>
              <a:rPr lang="fr-FR" sz="3200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fr-FR" sz="3200" dirty="0">
                <a:latin typeface="Tahoma" charset="0"/>
              </a:rPr>
              <a:t> regarde tous les jours</a:t>
            </a:r>
            <a:r>
              <a:rPr lang="fr-FR" sz="3200" dirty="0" smtClean="0">
                <a:latin typeface="Tahoma" charset="0"/>
              </a:rPr>
              <a:t>.</a:t>
            </a:r>
            <a:endParaRPr lang="fr-FR" sz="3200" dirty="0">
              <a:latin typeface="Tahoma" charset="0"/>
            </a:endParaRPr>
          </a:p>
          <a:p>
            <a:pPr eaLnBrk="1" hangingPunct="1"/>
            <a:r>
              <a:rPr lang="fr-FR" sz="3200" i="1" dirty="0">
                <a:latin typeface="Tahoma" charset="0"/>
              </a:rPr>
              <a:t>But I </a:t>
            </a:r>
            <a:r>
              <a:rPr lang="fr-FR" sz="3200" i="1" dirty="0" err="1">
                <a:latin typeface="Tahoma" charset="0"/>
              </a:rPr>
              <a:t>thought</a:t>
            </a:r>
            <a:r>
              <a:rPr lang="fr-FR" sz="3200" i="1" dirty="0">
                <a:latin typeface="Tahoma" charset="0"/>
              </a:rPr>
              <a:t> </a:t>
            </a:r>
            <a:r>
              <a:rPr lang="fr-FR" sz="3200" i="1" dirty="0">
                <a:solidFill>
                  <a:srgbClr val="FF0000"/>
                </a:solidFill>
                <a:latin typeface="Tahoma" charset="0"/>
              </a:rPr>
              <a:t>l’</a:t>
            </a:r>
            <a:r>
              <a:rPr lang="fr-FR" sz="3200" i="1" dirty="0">
                <a:latin typeface="Tahoma" charset="0"/>
              </a:rPr>
              <a:t> &amp; </a:t>
            </a:r>
            <a:r>
              <a:rPr lang="fr-FR" sz="3200" i="1" dirty="0">
                <a:solidFill>
                  <a:srgbClr val="FF0000"/>
                </a:solidFill>
                <a:latin typeface="Tahoma" charset="0"/>
              </a:rPr>
              <a:t>la</a:t>
            </a:r>
            <a:r>
              <a:rPr lang="fr-FR" sz="3200" i="1" dirty="0">
                <a:latin typeface="Tahoma" charset="0"/>
              </a:rPr>
              <a:t> </a:t>
            </a:r>
            <a:r>
              <a:rPr lang="fr-FR" sz="3200" i="1" dirty="0" err="1">
                <a:latin typeface="Tahoma" charset="0"/>
              </a:rPr>
              <a:t>meant</a:t>
            </a:r>
            <a:r>
              <a:rPr lang="fr-FR" sz="3200" i="1" dirty="0">
                <a:latin typeface="Tahoma" charset="0"/>
              </a:rPr>
              <a:t> « the »??</a:t>
            </a:r>
            <a:r>
              <a:rPr lang="fr-FR" sz="3200" i="1" dirty="0" smtClean="0">
                <a:latin typeface="Tahoma" charset="0"/>
              </a:rPr>
              <a:t>!</a:t>
            </a:r>
            <a:endParaRPr lang="fr-FR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How do we know that </a:t>
            </a:r>
            <a:r>
              <a:rPr lang="en-GB" sz="32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en-GB" sz="3200" dirty="0">
                <a:latin typeface="Tahoma" charset="0"/>
              </a:rPr>
              <a:t> and </a:t>
            </a:r>
            <a:r>
              <a:rPr lang="en-GB" sz="3200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en-GB" sz="3200" dirty="0">
                <a:latin typeface="Tahoma" charset="0"/>
              </a:rPr>
              <a:t> don’t mean “the” in the sentence at the top?</a:t>
            </a:r>
          </a:p>
        </p:txBody>
      </p:sp>
    </p:spTree>
    <p:extLst>
      <p:ext uri="{BB962C8B-B14F-4D97-AF65-F5344CB8AC3E}">
        <p14:creationId xmlns:p14="http://schemas.microsoft.com/office/powerpoint/2010/main" val="733868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How do they work in French?</a:t>
            </a:r>
            <a:endParaRPr lang="en-US">
              <a:latin typeface="Tahom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2800" dirty="0">
                <a:latin typeface="Tahoma" charset="0"/>
              </a:rPr>
              <a:t>Think about the part of speech that </a:t>
            </a:r>
            <a:r>
              <a:rPr lang="en-GB" sz="2800" dirty="0">
                <a:solidFill>
                  <a:schemeClr val="hlink"/>
                </a:solidFill>
                <a:latin typeface="Tahoma" charset="0"/>
              </a:rPr>
              <a:t>le</a:t>
            </a:r>
            <a:r>
              <a:rPr lang="en-GB" sz="2800" dirty="0">
                <a:latin typeface="Tahoma" charset="0"/>
              </a:rPr>
              <a:t>, </a:t>
            </a:r>
            <a:r>
              <a:rPr lang="en-GB" sz="2800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en-GB" sz="2800" dirty="0">
                <a:latin typeface="Tahoma" charset="0"/>
              </a:rPr>
              <a:t>, </a:t>
            </a:r>
            <a:r>
              <a:rPr lang="en-GB" sz="28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en-GB" sz="2800" dirty="0">
                <a:latin typeface="Tahoma" charset="0"/>
              </a:rPr>
              <a:t> or </a:t>
            </a:r>
            <a:r>
              <a:rPr lang="en-GB" sz="2800" dirty="0">
                <a:solidFill>
                  <a:schemeClr val="hlink"/>
                </a:solidFill>
                <a:latin typeface="Tahoma" charset="0"/>
              </a:rPr>
              <a:t>les</a:t>
            </a:r>
            <a:r>
              <a:rPr lang="en-GB" sz="2800" dirty="0">
                <a:latin typeface="Tahoma" charset="0"/>
              </a:rPr>
              <a:t> would normally come in front of in French ...</a:t>
            </a:r>
          </a:p>
          <a:p>
            <a:pPr eaLnBrk="1" hangingPunct="1"/>
            <a:endParaRPr lang="en-GB" sz="2800" dirty="0">
              <a:latin typeface="Tahoma" charset="0"/>
            </a:endParaRPr>
          </a:p>
          <a:p>
            <a:pPr eaLnBrk="1" hangingPunct="1"/>
            <a:r>
              <a:rPr lang="fr-FR" sz="2800" i="1" dirty="0">
                <a:latin typeface="Tahoma" charset="0"/>
              </a:rPr>
              <a:t>J’ai une t</a:t>
            </a:r>
            <a:r>
              <a:rPr lang="fr-FR" sz="2800" i="1" dirty="0">
                <a:latin typeface="Tahoma" charset="0"/>
                <a:cs typeface="Tahoma" charset="0"/>
              </a:rPr>
              <a:t>é</a:t>
            </a:r>
            <a:r>
              <a:rPr lang="fr-FR" sz="2800" i="1" dirty="0">
                <a:latin typeface="Tahoma" charset="0"/>
              </a:rPr>
              <a:t>l</a:t>
            </a:r>
            <a:r>
              <a:rPr lang="fr-FR" sz="2800" i="1" dirty="0">
                <a:latin typeface="Tahoma" charset="0"/>
                <a:cs typeface="Tahoma" charset="0"/>
              </a:rPr>
              <a:t>é</a:t>
            </a:r>
            <a:r>
              <a:rPr lang="fr-FR" sz="2800" i="1" dirty="0">
                <a:latin typeface="Tahoma" charset="0"/>
              </a:rPr>
              <a:t>vision. Je </a:t>
            </a:r>
            <a:r>
              <a:rPr lang="fr-FR" sz="2800" i="1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fr-FR" sz="2800" i="1" dirty="0">
                <a:latin typeface="Tahoma" charset="0"/>
              </a:rPr>
              <a:t>aime. Je </a:t>
            </a:r>
            <a:r>
              <a:rPr lang="fr-FR" sz="2800" i="1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fr-FR" sz="2800" i="1" dirty="0">
                <a:latin typeface="Tahoma" charset="0"/>
              </a:rPr>
              <a:t> regarde tous les jours</a:t>
            </a:r>
            <a:r>
              <a:rPr lang="fr-FR" i="1" dirty="0">
                <a:latin typeface="Tahoma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94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How do they work in French?</a:t>
            </a:r>
            <a:endParaRPr lang="en-US">
              <a:latin typeface="Tahoma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2">
            <a:noAutofit/>
          </a:bodyPr>
          <a:lstStyle/>
          <a:p>
            <a:pPr eaLnBrk="1" hangingPunct="1"/>
            <a:r>
              <a:rPr lang="en-GB" sz="2400" dirty="0">
                <a:latin typeface="Tahoma" charset="0"/>
              </a:rPr>
              <a:t>YES! They come in front of</a:t>
            </a:r>
          </a:p>
          <a:p>
            <a:pPr eaLnBrk="1" hangingPunct="1">
              <a:buFont typeface="Wingdings" charset="0"/>
              <a:buNone/>
            </a:pPr>
            <a:r>
              <a:rPr lang="en-GB" sz="2400" dirty="0">
                <a:solidFill>
                  <a:schemeClr val="accent1"/>
                </a:solidFill>
                <a:latin typeface="Tahoma" charset="0"/>
              </a:rPr>
              <a:t>	NOUNS</a:t>
            </a:r>
          </a:p>
          <a:p>
            <a:pPr eaLnBrk="1" hangingPunct="1"/>
            <a:r>
              <a:rPr lang="en-GB" sz="2400" dirty="0">
                <a:latin typeface="Tahoma" charset="0"/>
              </a:rPr>
              <a:t>e.g.</a:t>
            </a:r>
          </a:p>
          <a:p>
            <a:pPr lvl="1" eaLnBrk="1" hangingPunct="1"/>
            <a:r>
              <a:rPr lang="fr-FR" sz="3200" dirty="0">
                <a:latin typeface="Tahoma" charset="0"/>
              </a:rPr>
              <a:t>le </a:t>
            </a:r>
            <a:r>
              <a:rPr lang="fr-FR" sz="3200" dirty="0">
                <a:solidFill>
                  <a:schemeClr val="accent1"/>
                </a:solidFill>
                <a:latin typeface="Tahoma" charset="0"/>
              </a:rPr>
              <a:t>stylo</a:t>
            </a:r>
          </a:p>
          <a:p>
            <a:pPr lvl="1" eaLnBrk="1" hangingPunct="1"/>
            <a:r>
              <a:rPr lang="fr-FR" sz="3200" dirty="0">
                <a:latin typeface="Tahoma" charset="0"/>
              </a:rPr>
              <a:t>la </a:t>
            </a:r>
            <a:r>
              <a:rPr lang="fr-FR" sz="3200" dirty="0" smtClean="0">
                <a:solidFill>
                  <a:schemeClr val="accent1"/>
                </a:solidFill>
                <a:latin typeface="Tahoma" charset="0"/>
              </a:rPr>
              <a:t>porte</a:t>
            </a:r>
            <a:br>
              <a:rPr lang="fr-FR" sz="3200" dirty="0" smtClean="0">
                <a:solidFill>
                  <a:schemeClr val="accent1"/>
                </a:solidFill>
                <a:latin typeface="Tahoma" charset="0"/>
              </a:rPr>
            </a:br>
            <a:r>
              <a:rPr lang="fr-FR" sz="3200" dirty="0" smtClean="0">
                <a:solidFill>
                  <a:schemeClr val="accent1"/>
                </a:solidFill>
                <a:latin typeface="Tahoma" charset="0"/>
              </a:rPr>
              <a:t/>
            </a:r>
            <a:br>
              <a:rPr lang="fr-FR" sz="3200" dirty="0" smtClean="0">
                <a:solidFill>
                  <a:schemeClr val="accent1"/>
                </a:solidFill>
                <a:latin typeface="Tahoma" charset="0"/>
              </a:rPr>
            </a:br>
            <a:r>
              <a:rPr lang="fr-FR" sz="3200" dirty="0" smtClean="0">
                <a:solidFill>
                  <a:schemeClr val="accent1"/>
                </a:solidFill>
                <a:latin typeface="Tahoma" charset="0"/>
              </a:rPr>
              <a:t/>
            </a:r>
            <a:br>
              <a:rPr lang="fr-FR" sz="3200" dirty="0" smtClean="0">
                <a:solidFill>
                  <a:schemeClr val="accent1"/>
                </a:solidFill>
                <a:latin typeface="Tahoma" charset="0"/>
              </a:rPr>
            </a:br>
            <a:r>
              <a:rPr lang="fr-FR" sz="3200" dirty="0" smtClean="0">
                <a:solidFill>
                  <a:schemeClr val="accent1"/>
                </a:solidFill>
                <a:latin typeface="Tahoma" charset="0"/>
              </a:rPr>
              <a:t/>
            </a:r>
            <a:br>
              <a:rPr lang="fr-FR" sz="3200" dirty="0" smtClean="0">
                <a:solidFill>
                  <a:schemeClr val="accent1"/>
                </a:solidFill>
                <a:latin typeface="Tahoma" charset="0"/>
              </a:rPr>
            </a:br>
            <a:endParaRPr lang="fr-FR" sz="3200" dirty="0">
              <a:solidFill>
                <a:schemeClr val="accent1"/>
              </a:solidFill>
              <a:latin typeface="Tahoma" charset="0"/>
            </a:endParaRPr>
          </a:p>
          <a:p>
            <a:pPr lvl="1" eaLnBrk="1" hangingPunct="1"/>
            <a:r>
              <a:rPr lang="fr-FR" sz="3200" dirty="0">
                <a:latin typeface="Tahoma" charset="0"/>
              </a:rPr>
              <a:t>l’</a:t>
            </a:r>
            <a:r>
              <a:rPr lang="fr-FR" sz="3200" dirty="0">
                <a:solidFill>
                  <a:schemeClr val="accent1"/>
                </a:solidFill>
                <a:latin typeface="Tahoma" charset="0"/>
              </a:rPr>
              <a:t>eau</a:t>
            </a:r>
          </a:p>
          <a:p>
            <a:pPr lvl="1" eaLnBrk="1" hangingPunct="1"/>
            <a:r>
              <a:rPr lang="fr-FR" sz="3200" dirty="0">
                <a:latin typeface="Tahoma" charset="0"/>
              </a:rPr>
              <a:t>les </a:t>
            </a:r>
            <a:r>
              <a:rPr lang="fr-FR" sz="3200" dirty="0">
                <a:solidFill>
                  <a:schemeClr val="accent1"/>
                </a:solidFill>
                <a:latin typeface="Tahoma" charset="0"/>
              </a:rPr>
              <a:t>enfants</a:t>
            </a:r>
          </a:p>
        </p:txBody>
      </p:sp>
    </p:spTree>
    <p:extLst>
      <p:ext uri="{BB962C8B-B14F-4D97-AF65-F5344CB8AC3E}">
        <p14:creationId xmlns:p14="http://schemas.microsoft.com/office/powerpoint/2010/main" val="179816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How do they work in French?</a:t>
            </a:r>
            <a:endParaRPr lang="en-US">
              <a:latin typeface="Tahoma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>
                <a:latin typeface="Tahoma" charset="0"/>
              </a:rPr>
              <a:t>Now look at the sentence again and work out what part of speech </a:t>
            </a:r>
            <a:r>
              <a:rPr lang="en-GB" sz="32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en-GB" sz="3200" dirty="0">
                <a:latin typeface="Tahoma" charset="0"/>
              </a:rPr>
              <a:t> and </a:t>
            </a:r>
            <a:r>
              <a:rPr lang="en-GB" sz="3200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en-GB" sz="3200" dirty="0">
                <a:latin typeface="Tahoma" charset="0"/>
              </a:rPr>
              <a:t> are coming in front of</a:t>
            </a:r>
            <a:r>
              <a:rPr lang="en-GB" sz="3200" dirty="0" smtClean="0">
                <a:latin typeface="Tahoma" charset="0"/>
              </a:rPr>
              <a:t>: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fr-FR" sz="3200" dirty="0">
                <a:latin typeface="Tahoma" charset="0"/>
              </a:rPr>
              <a:t>J’ai une t</a:t>
            </a:r>
            <a:r>
              <a:rPr lang="fr-FR" sz="3200" dirty="0">
                <a:latin typeface="Tahoma" charset="0"/>
                <a:cs typeface="Tahoma" charset="0"/>
              </a:rPr>
              <a:t>é</a:t>
            </a:r>
            <a:r>
              <a:rPr lang="fr-FR" sz="3200" dirty="0">
                <a:latin typeface="Tahoma" charset="0"/>
              </a:rPr>
              <a:t>l</a:t>
            </a:r>
            <a:r>
              <a:rPr lang="fr-FR" sz="3200" dirty="0">
                <a:latin typeface="Tahoma" charset="0"/>
                <a:cs typeface="Tahoma" charset="0"/>
              </a:rPr>
              <a:t>é</a:t>
            </a:r>
            <a:r>
              <a:rPr lang="fr-FR" sz="3200" dirty="0">
                <a:latin typeface="Tahoma" charset="0"/>
              </a:rPr>
              <a:t>vision. Je </a:t>
            </a:r>
            <a:r>
              <a:rPr lang="fr-FR" sz="32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fr-FR" sz="3200" dirty="0">
                <a:latin typeface="Tahoma" charset="0"/>
              </a:rPr>
              <a:t>aime. Je </a:t>
            </a:r>
            <a:r>
              <a:rPr lang="fr-FR" sz="3200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fr-FR" sz="3200" dirty="0">
                <a:latin typeface="Tahoma" charset="0"/>
              </a:rPr>
              <a:t> regarde tous les jours.</a:t>
            </a:r>
            <a:endParaRPr lang="en-US" sz="3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0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3053295"/>
          </a:xfrm>
        </p:spPr>
        <p:txBody>
          <a:bodyPr/>
          <a:lstStyle/>
          <a:p>
            <a:pPr algn="l"/>
            <a:r>
              <a:rPr lang="en-US" sz="8000" dirty="0"/>
              <a:t>Before we ask ourselves that…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600" b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?!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710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How do they work in French?</a:t>
            </a:r>
            <a:endParaRPr lang="en-US">
              <a:latin typeface="Tahoma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200" dirty="0">
                <a:latin typeface="Tahoma" charset="0"/>
              </a:rPr>
              <a:t>YES! They are now coming in front of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GB" sz="3200" dirty="0">
                <a:solidFill>
                  <a:schemeClr val="folHlink"/>
                </a:solidFill>
                <a:latin typeface="Tahoma" charset="0"/>
              </a:rPr>
              <a:t>	VERBS</a:t>
            </a:r>
            <a:r>
              <a:rPr lang="en-GB" sz="3200" dirty="0" smtClean="0">
                <a:latin typeface="Tahoma" charset="0"/>
              </a:rPr>
              <a:t>!</a:t>
            </a:r>
            <a:endParaRPr lang="en-GB" sz="32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3200" i="1" dirty="0">
                <a:latin typeface="Tahoma" charset="0"/>
              </a:rPr>
              <a:t>J’ai une t</a:t>
            </a:r>
            <a:r>
              <a:rPr lang="fr-FR" sz="3200" i="1" dirty="0">
                <a:latin typeface="Tahoma" charset="0"/>
                <a:cs typeface="Tahoma" charset="0"/>
              </a:rPr>
              <a:t>é</a:t>
            </a:r>
            <a:r>
              <a:rPr lang="fr-FR" sz="3200" i="1" dirty="0">
                <a:latin typeface="Tahoma" charset="0"/>
              </a:rPr>
              <a:t>l</a:t>
            </a:r>
            <a:r>
              <a:rPr lang="fr-FR" sz="3200" i="1" dirty="0">
                <a:latin typeface="Tahoma" charset="0"/>
                <a:cs typeface="Tahoma" charset="0"/>
              </a:rPr>
              <a:t>é</a:t>
            </a:r>
            <a:r>
              <a:rPr lang="fr-FR" sz="3200" i="1" dirty="0">
                <a:latin typeface="Tahoma" charset="0"/>
              </a:rPr>
              <a:t>vision. Je </a:t>
            </a:r>
            <a:r>
              <a:rPr lang="fr-FR" sz="3200" i="1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fr-FR" sz="3200" i="1" dirty="0">
                <a:solidFill>
                  <a:schemeClr val="folHlink"/>
                </a:solidFill>
                <a:latin typeface="Tahoma" charset="0"/>
              </a:rPr>
              <a:t>aime</a:t>
            </a:r>
            <a:r>
              <a:rPr lang="fr-FR" sz="3200" i="1" dirty="0">
                <a:latin typeface="Tahoma" charset="0"/>
              </a:rPr>
              <a:t>. Je </a:t>
            </a:r>
            <a:r>
              <a:rPr lang="fr-FR" sz="3200" i="1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fr-FR" sz="3200" i="1" dirty="0">
                <a:latin typeface="Tahoma" charset="0"/>
              </a:rPr>
              <a:t> </a:t>
            </a:r>
            <a:r>
              <a:rPr lang="fr-FR" sz="3200" i="1" dirty="0">
                <a:solidFill>
                  <a:schemeClr val="folHlink"/>
                </a:solidFill>
                <a:latin typeface="Tahoma" charset="0"/>
              </a:rPr>
              <a:t>regarde</a:t>
            </a:r>
            <a:r>
              <a:rPr lang="fr-FR" sz="3200" i="1" dirty="0">
                <a:latin typeface="Tahoma" charset="0"/>
              </a:rPr>
              <a:t> tous les jours</a:t>
            </a:r>
            <a:r>
              <a:rPr lang="fr-FR" sz="3200" i="1" dirty="0" smtClean="0">
                <a:latin typeface="Tahoma" charset="0"/>
              </a:rPr>
              <a:t>.</a:t>
            </a:r>
            <a:endParaRPr lang="fr-FR" sz="3200" dirty="0">
              <a:latin typeface="Tahoma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3200" dirty="0">
                <a:latin typeface="Tahoma" charset="0"/>
              </a:rPr>
              <a:t>Is there anything different about the word order from English?</a:t>
            </a:r>
          </a:p>
        </p:txBody>
      </p:sp>
    </p:spTree>
    <p:extLst>
      <p:ext uri="{BB962C8B-B14F-4D97-AF65-F5344CB8AC3E}">
        <p14:creationId xmlns:p14="http://schemas.microsoft.com/office/powerpoint/2010/main" val="389531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How do they work in French?</a:t>
            </a:r>
            <a:endParaRPr lang="en-US">
              <a:latin typeface="Tahoma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GB" sz="3200" dirty="0">
                <a:latin typeface="Tahoma" charset="0"/>
              </a:rPr>
              <a:t>Because “la </a:t>
            </a:r>
            <a:r>
              <a:rPr lang="fr-FR" sz="3200" dirty="0">
                <a:latin typeface="Tahoma" charset="0"/>
              </a:rPr>
              <a:t>t</a:t>
            </a:r>
            <a:r>
              <a:rPr lang="fr-FR" sz="3200" dirty="0">
                <a:latin typeface="Tahoma" charset="0"/>
                <a:cs typeface="Tahoma" charset="0"/>
              </a:rPr>
              <a:t>é</a:t>
            </a:r>
            <a:r>
              <a:rPr lang="fr-FR" sz="3200" dirty="0">
                <a:latin typeface="Tahoma" charset="0"/>
              </a:rPr>
              <a:t>l</a:t>
            </a:r>
            <a:r>
              <a:rPr lang="fr-FR" sz="3200" dirty="0">
                <a:latin typeface="Tahoma" charset="0"/>
                <a:cs typeface="Tahoma" charset="0"/>
              </a:rPr>
              <a:t>é</a:t>
            </a:r>
            <a:r>
              <a:rPr lang="fr-FR" sz="3200" dirty="0">
                <a:latin typeface="Tahoma" charset="0"/>
              </a:rPr>
              <a:t>vision</a:t>
            </a:r>
            <a:r>
              <a:rPr lang="en-GB" sz="3200" dirty="0">
                <a:latin typeface="Tahoma" charset="0"/>
              </a:rPr>
              <a:t>” is feminine of course! </a:t>
            </a:r>
          </a:p>
          <a:p>
            <a:pPr eaLnBrk="1" hangingPunct="1"/>
            <a:r>
              <a:rPr lang="fr-FR" sz="3200" i="1" dirty="0">
                <a:latin typeface="Tahoma" charset="0"/>
              </a:rPr>
              <a:t>J’ai une t</a:t>
            </a:r>
            <a:r>
              <a:rPr lang="fr-FR" sz="3200" i="1" dirty="0">
                <a:latin typeface="Tahoma" charset="0"/>
                <a:cs typeface="Tahoma" charset="0"/>
              </a:rPr>
              <a:t>é</a:t>
            </a:r>
            <a:r>
              <a:rPr lang="fr-FR" sz="3200" i="1" dirty="0">
                <a:latin typeface="Tahoma" charset="0"/>
              </a:rPr>
              <a:t>l</a:t>
            </a:r>
            <a:r>
              <a:rPr lang="fr-FR" sz="3200" i="1" dirty="0">
                <a:latin typeface="Tahoma" charset="0"/>
                <a:cs typeface="Tahoma" charset="0"/>
              </a:rPr>
              <a:t>é</a:t>
            </a:r>
            <a:r>
              <a:rPr lang="fr-FR" sz="3200" i="1" dirty="0">
                <a:latin typeface="Tahoma" charset="0"/>
              </a:rPr>
              <a:t>vision. Je </a:t>
            </a:r>
            <a:r>
              <a:rPr lang="fr-FR" sz="3200" i="1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fr-FR" sz="3200" i="1" dirty="0">
                <a:solidFill>
                  <a:schemeClr val="folHlink"/>
                </a:solidFill>
                <a:latin typeface="Tahoma" charset="0"/>
              </a:rPr>
              <a:t>aime</a:t>
            </a:r>
            <a:r>
              <a:rPr lang="fr-FR" sz="3200" i="1" dirty="0">
                <a:latin typeface="Tahoma" charset="0"/>
              </a:rPr>
              <a:t>. Je </a:t>
            </a:r>
            <a:r>
              <a:rPr lang="fr-FR" sz="3200" i="1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fr-FR" sz="3200" i="1" dirty="0">
                <a:latin typeface="Tahoma" charset="0"/>
              </a:rPr>
              <a:t> </a:t>
            </a:r>
            <a:r>
              <a:rPr lang="fr-FR" sz="3200" i="1" dirty="0">
                <a:solidFill>
                  <a:schemeClr val="folHlink"/>
                </a:solidFill>
                <a:latin typeface="Tahoma" charset="0"/>
              </a:rPr>
              <a:t>regarde</a:t>
            </a:r>
            <a:r>
              <a:rPr lang="fr-FR" sz="3200" i="1" dirty="0">
                <a:latin typeface="Tahoma" charset="0"/>
              </a:rPr>
              <a:t> tous les jours</a:t>
            </a:r>
            <a:r>
              <a:rPr lang="fr-FR" sz="3200" i="1" dirty="0" smtClean="0">
                <a:latin typeface="Tahoma" charset="0"/>
              </a:rPr>
              <a:t>.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Why is it “</a:t>
            </a:r>
            <a:r>
              <a:rPr lang="en-GB" sz="32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en-GB" sz="3200" dirty="0">
                <a:latin typeface="Tahoma" charset="0"/>
              </a:rPr>
              <a:t>” in front of “</a:t>
            </a:r>
            <a:r>
              <a:rPr lang="en-GB" sz="3200" dirty="0" err="1">
                <a:solidFill>
                  <a:schemeClr val="folHlink"/>
                </a:solidFill>
                <a:latin typeface="Tahoma" charset="0"/>
              </a:rPr>
              <a:t>aime</a:t>
            </a:r>
            <a:r>
              <a:rPr lang="en-GB" sz="3200" dirty="0">
                <a:latin typeface="Tahoma" charset="0"/>
              </a:rPr>
              <a:t>”??</a:t>
            </a:r>
            <a:endParaRPr lang="en-US" sz="3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6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Tahoma" charset="0"/>
              </a:rPr>
              <a:t>Vowel clashes!</a:t>
            </a:r>
            <a:endParaRPr lang="en-US">
              <a:latin typeface="Tahoma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600" dirty="0">
                <a:latin typeface="Tahoma" charset="0"/>
              </a:rPr>
              <a:t>OF COURSE!</a:t>
            </a:r>
          </a:p>
          <a:p>
            <a:pPr eaLnBrk="1" hangingPunct="1"/>
            <a:r>
              <a:rPr lang="en-GB" sz="3600" dirty="0">
                <a:latin typeface="Tahoma" charset="0"/>
              </a:rPr>
              <a:t>There is a vowel clash – both “</a:t>
            </a:r>
            <a:r>
              <a:rPr lang="en-GB" sz="3600" dirty="0">
                <a:solidFill>
                  <a:schemeClr val="hlink"/>
                </a:solidFill>
                <a:latin typeface="Tahoma" charset="0"/>
              </a:rPr>
              <a:t>le</a:t>
            </a:r>
            <a:r>
              <a:rPr lang="en-GB" sz="3600" dirty="0">
                <a:latin typeface="Tahoma" charset="0"/>
              </a:rPr>
              <a:t>” and “</a:t>
            </a:r>
            <a:r>
              <a:rPr lang="en-GB" sz="3600" dirty="0">
                <a:solidFill>
                  <a:schemeClr val="hlink"/>
                </a:solidFill>
                <a:latin typeface="Tahoma" charset="0"/>
              </a:rPr>
              <a:t>la</a:t>
            </a:r>
            <a:r>
              <a:rPr lang="en-GB" sz="3600" dirty="0">
                <a:latin typeface="Tahoma" charset="0"/>
              </a:rPr>
              <a:t>” will change into “</a:t>
            </a:r>
            <a:r>
              <a:rPr lang="en-GB" sz="3600" dirty="0">
                <a:solidFill>
                  <a:schemeClr val="hlink"/>
                </a:solidFill>
                <a:latin typeface="Tahoma" charset="0"/>
              </a:rPr>
              <a:t>l’</a:t>
            </a:r>
            <a:r>
              <a:rPr lang="en-GB" sz="3600" dirty="0">
                <a:latin typeface="Tahoma" charset="0"/>
              </a:rPr>
              <a:t>” when the </a:t>
            </a:r>
            <a:r>
              <a:rPr lang="en-GB" sz="3600" dirty="0">
                <a:solidFill>
                  <a:schemeClr val="folHlink"/>
                </a:solidFill>
                <a:latin typeface="Tahoma" charset="0"/>
              </a:rPr>
              <a:t>verb</a:t>
            </a:r>
            <a:r>
              <a:rPr lang="en-GB" sz="3600" dirty="0">
                <a:latin typeface="Tahoma" charset="0"/>
              </a:rPr>
              <a:t> begins with a vowel or h-vowel.</a:t>
            </a:r>
            <a:endParaRPr lang="en-US" sz="3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15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ahoma" charset="0"/>
              </a:rPr>
              <a:t>Let’s Practise:</a:t>
            </a:r>
            <a:endParaRPr lang="en-US" dirty="0">
              <a:latin typeface="Tahoma" charset="0"/>
            </a:endParaRP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533400" y="2541475"/>
            <a:ext cx="4459288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200" dirty="0" err="1">
                <a:latin typeface="Tahoma" charset="0"/>
              </a:rPr>
              <a:t>J’aime</a:t>
            </a:r>
            <a:r>
              <a:rPr lang="en-GB" sz="3200" dirty="0">
                <a:latin typeface="Tahoma" charset="0"/>
              </a:rPr>
              <a:t> le </a:t>
            </a:r>
            <a:r>
              <a:rPr lang="en-GB" sz="3200" dirty="0" err="1">
                <a:latin typeface="Tahoma" charset="0"/>
              </a:rPr>
              <a:t>poisson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Il </a:t>
            </a:r>
            <a:r>
              <a:rPr lang="en-GB" sz="3200" dirty="0" err="1">
                <a:latin typeface="Tahoma" charset="0"/>
              </a:rPr>
              <a:t>finit</a:t>
            </a:r>
            <a:r>
              <a:rPr lang="en-GB" sz="3200" dirty="0">
                <a:latin typeface="Tahoma" charset="0"/>
              </a:rPr>
              <a:t> </a:t>
            </a:r>
            <a:r>
              <a:rPr lang="en-GB" sz="3200" dirty="0" err="1">
                <a:latin typeface="Tahoma" charset="0"/>
              </a:rPr>
              <a:t>ses</a:t>
            </a:r>
            <a:r>
              <a:rPr lang="en-GB" sz="3200" dirty="0">
                <a:latin typeface="Tahoma" charset="0"/>
              </a:rPr>
              <a:t> devoirs</a:t>
            </a:r>
          </a:p>
          <a:p>
            <a:pPr eaLnBrk="1" hangingPunct="1"/>
            <a:r>
              <a:rPr lang="en-GB" sz="3200" dirty="0">
                <a:latin typeface="Tahoma" charset="0"/>
              </a:rPr>
              <a:t>Il attend le bus</a:t>
            </a:r>
          </a:p>
          <a:p>
            <a:pPr eaLnBrk="1" hangingPunct="1"/>
            <a:r>
              <a:rPr lang="en-GB" sz="3200" dirty="0" smtClean="0">
                <a:latin typeface="Tahoma" charset="0"/>
              </a:rPr>
              <a:t>Elle </a:t>
            </a:r>
            <a:r>
              <a:rPr lang="en-GB" sz="3200" dirty="0" err="1">
                <a:latin typeface="Tahoma" charset="0"/>
              </a:rPr>
              <a:t>quitte</a:t>
            </a:r>
            <a:r>
              <a:rPr lang="en-GB" sz="3200" dirty="0">
                <a:latin typeface="Tahoma" charset="0"/>
              </a:rPr>
              <a:t> </a:t>
            </a:r>
            <a:r>
              <a:rPr lang="en-GB" sz="3200" dirty="0" err="1">
                <a:latin typeface="Tahoma" charset="0"/>
              </a:rPr>
              <a:t>l’école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Jean </a:t>
            </a:r>
            <a:r>
              <a:rPr lang="en-GB" sz="3200" dirty="0" err="1">
                <a:latin typeface="Tahoma" charset="0"/>
              </a:rPr>
              <a:t>préfère</a:t>
            </a:r>
            <a:r>
              <a:rPr lang="en-GB" sz="3200" dirty="0">
                <a:latin typeface="Tahoma" charset="0"/>
              </a:rPr>
              <a:t> les </a:t>
            </a:r>
            <a:r>
              <a:rPr lang="en-GB" sz="3200" dirty="0" smtClean="0">
                <a:latin typeface="Tahoma" charset="0"/>
              </a:rPr>
              <a:t>frites</a:t>
            </a:r>
            <a:endParaRPr lang="en-GB" sz="3200" dirty="0">
              <a:latin typeface="Tahom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41458" y="2541475"/>
            <a:ext cx="3767328" cy="3252788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dirty="0">
                <a:latin typeface="Tahoma" charset="0"/>
              </a:rPr>
              <a:t>Je </a:t>
            </a:r>
            <a:r>
              <a:rPr lang="en-GB" sz="3200" dirty="0" err="1">
                <a:solidFill>
                  <a:srgbClr val="FF0000"/>
                </a:solidFill>
                <a:latin typeface="Tahoma" charset="0"/>
              </a:rPr>
              <a:t>l’</a:t>
            </a:r>
            <a:r>
              <a:rPr lang="en-GB" sz="3200" dirty="0" err="1">
                <a:latin typeface="Tahoma" charset="0"/>
              </a:rPr>
              <a:t>aime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Il </a:t>
            </a:r>
            <a:r>
              <a:rPr lang="en-GB" sz="3200" dirty="0">
                <a:solidFill>
                  <a:srgbClr val="FF0000"/>
                </a:solidFill>
                <a:latin typeface="Tahoma" charset="0"/>
              </a:rPr>
              <a:t>les</a:t>
            </a:r>
            <a:r>
              <a:rPr lang="en-GB" sz="3200" dirty="0">
                <a:latin typeface="Tahoma" charset="0"/>
              </a:rPr>
              <a:t> </a:t>
            </a:r>
            <a:r>
              <a:rPr lang="en-GB" sz="3200" dirty="0" err="1">
                <a:latin typeface="Tahoma" charset="0"/>
              </a:rPr>
              <a:t>finit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Il </a:t>
            </a:r>
            <a:r>
              <a:rPr lang="en-GB" sz="3200" dirty="0" err="1">
                <a:solidFill>
                  <a:srgbClr val="FF0000"/>
                </a:solidFill>
                <a:latin typeface="Tahoma" charset="0"/>
              </a:rPr>
              <a:t>l’</a:t>
            </a:r>
            <a:r>
              <a:rPr lang="en-GB" sz="3200" dirty="0" err="1">
                <a:latin typeface="Tahoma" charset="0"/>
              </a:rPr>
              <a:t>attend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 smtClean="0">
                <a:latin typeface="Tahoma" charset="0"/>
              </a:rPr>
              <a:t>Elle </a:t>
            </a:r>
            <a:r>
              <a:rPr lang="en-GB" sz="3200" dirty="0">
                <a:solidFill>
                  <a:srgbClr val="FF0000"/>
                </a:solidFill>
                <a:latin typeface="Tahoma" charset="0"/>
              </a:rPr>
              <a:t>la</a:t>
            </a:r>
            <a:r>
              <a:rPr lang="en-GB" sz="3200" dirty="0">
                <a:latin typeface="Tahoma" charset="0"/>
              </a:rPr>
              <a:t> </a:t>
            </a:r>
            <a:r>
              <a:rPr lang="en-GB" sz="3200" dirty="0" err="1">
                <a:latin typeface="Tahoma" charset="0"/>
              </a:rPr>
              <a:t>quitte</a:t>
            </a:r>
            <a:endParaRPr lang="en-GB" sz="3200" dirty="0">
              <a:latin typeface="Tahoma" charset="0"/>
            </a:endParaRPr>
          </a:p>
          <a:p>
            <a:pPr eaLnBrk="1" hangingPunct="1"/>
            <a:r>
              <a:rPr lang="en-GB" sz="3200" dirty="0">
                <a:latin typeface="Tahoma" charset="0"/>
              </a:rPr>
              <a:t>Jean </a:t>
            </a:r>
            <a:r>
              <a:rPr lang="en-GB" sz="3200" dirty="0">
                <a:solidFill>
                  <a:srgbClr val="FF0000"/>
                </a:solidFill>
                <a:latin typeface="Tahoma" charset="0"/>
              </a:rPr>
              <a:t>les</a:t>
            </a:r>
            <a:r>
              <a:rPr lang="en-GB" sz="3200" dirty="0">
                <a:latin typeface="Tahoma" charset="0"/>
              </a:rPr>
              <a:t> </a:t>
            </a:r>
            <a:r>
              <a:rPr lang="en-GB" sz="3200" dirty="0" err="1" smtClean="0">
                <a:latin typeface="Tahoma" charset="0"/>
              </a:rPr>
              <a:t>préfère</a:t>
            </a:r>
            <a:endParaRPr lang="en-GB" sz="3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7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3050"/>
            <a:ext cx="3509683" cy="787582"/>
          </a:xfrm>
        </p:spPr>
        <p:txBody>
          <a:bodyPr/>
          <a:lstStyle/>
          <a:p>
            <a:r>
              <a:rPr lang="en-US" dirty="0" err="1" smtClean="0"/>
              <a:t>Practise</a:t>
            </a:r>
            <a:r>
              <a:rPr lang="en-US" dirty="0" smtClean="0"/>
              <a:t> time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191557"/>
            <a:ext cx="3509683" cy="5473305"/>
          </a:xfrm>
        </p:spPr>
        <p:txBody>
          <a:bodyPr>
            <a:noAutofit/>
          </a:bodyPr>
          <a:lstStyle/>
          <a:p>
            <a:r>
              <a:rPr lang="en-US" sz="2600" dirty="0" smtClean="0"/>
              <a:t>It’s time to check we all understand. </a:t>
            </a:r>
          </a:p>
          <a:p>
            <a:endParaRPr lang="en-US" sz="2600" dirty="0"/>
          </a:p>
          <a:p>
            <a:r>
              <a:rPr lang="en-US" sz="2600" dirty="0" smtClean="0"/>
              <a:t>Look at the handouts you have been given and complete the exercises by replacing the noun with a direct object pronoun in each sentence. </a:t>
            </a:r>
          </a:p>
          <a:p>
            <a:endParaRPr lang="en-US" sz="2600" dirty="0"/>
          </a:p>
          <a:p>
            <a:r>
              <a:rPr lang="en-US" sz="2600" dirty="0" smtClean="0"/>
              <a:t>Once we’re all finished, we’ll mark it together. </a:t>
            </a:r>
            <a:endParaRPr lang="en-US" sz="2600" dirty="0"/>
          </a:p>
        </p:txBody>
      </p:sp>
      <p:pic>
        <p:nvPicPr>
          <p:cNvPr id="7" name="Content Placeholder 6" descr="Screen Shot 2013-07-24 at 06.39.0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09" b="-5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5406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A PRONOUN IS: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i="1" dirty="0" smtClean="0"/>
              <a:t> “a word that replaces a </a:t>
            </a:r>
            <a:r>
              <a:rPr lang="en-US" sz="3200" i="1" dirty="0" smtClean="0"/>
              <a:t>noun in a sentence”</a:t>
            </a:r>
            <a:r>
              <a:rPr lang="en-US" sz="3200" i="1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</p:spPr>
        <p:txBody>
          <a:bodyPr/>
          <a:lstStyle/>
          <a:p>
            <a:r>
              <a:rPr lang="en-AU" dirty="0" smtClean="0"/>
              <a:t>What is a pronoun?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48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825" y="1009648"/>
            <a:ext cx="4092575" cy="136525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“</a:t>
            </a:r>
            <a:r>
              <a:rPr lang="en-US" b="1" dirty="0" smtClean="0">
                <a:solidFill>
                  <a:srgbClr val="FF0000"/>
                </a:solidFill>
              </a:rPr>
              <a:t>John</a:t>
            </a:r>
            <a:r>
              <a:rPr lang="en-US" dirty="0" smtClean="0">
                <a:solidFill>
                  <a:srgbClr val="80B606"/>
                </a:solidFill>
              </a:rPr>
              <a:t> talks a lot every day!”</a:t>
            </a:r>
            <a:endParaRPr lang="en-US" dirty="0">
              <a:solidFill>
                <a:srgbClr val="80B60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60900" y="2280770"/>
            <a:ext cx="4254499" cy="4399430"/>
          </a:xfrm>
        </p:spPr>
        <p:txBody>
          <a:bodyPr/>
          <a:lstStyle/>
          <a:p>
            <a:endParaRPr lang="en-US" dirty="0" smtClean="0"/>
          </a:p>
          <a:p>
            <a:r>
              <a:rPr lang="en-US" sz="4600" dirty="0" smtClean="0"/>
              <a:t>In this sentence, </a:t>
            </a:r>
            <a:r>
              <a:rPr lang="en-US" sz="4600" b="1" i="1" u="sng" dirty="0" smtClean="0">
                <a:solidFill>
                  <a:srgbClr val="FF0000"/>
                </a:solidFill>
              </a:rPr>
              <a:t>John</a:t>
            </a:r>
            <a:r>
              <a:rPr lang="en-US" sz="4600" dirty="0" smtClean="0">
                <a:solidFill>
                  <a:srgbClr val="FF0000"/>
                </a:solidFill>
              </a:rPr>
              <a:t> </a:t>
            </a:r>
            <a:r>
              <a:rPr lang="en-US" sz="4600" dirty="0" smtClean="0"/>
              <a:t>is a </a:t>
            </a:r>
            <a:r>
              <a:rPr lang="en-US" sz="4600" u="sng" dirty="0" smtClean="0"/>
              <a:t>noun</a:t>
            </a:r>
            <a:r>
              <a:rPr lang="en-US" sz="4600" dirty="0" smtClean="0"/>
              <a:t>. </a:t>
            </a:r>
          </a:p>
          <a:p>
            <a:endParaRPr lang="en-US" sz="4600" dirty="0" smtClean="0"/>
          </a:p>
          <a:p>
            <a:r>
              <a:rPr lang="en-US" sz="4600" dirty="0" smtClean="0"/>
              <a:t>A noun is a naming word. </a:t>
            </a:r>
          </a:p>
        </p:txBody>
      </p:sp>
      <p:pic>
        <p:nvPicPr>
          <p:cNvPr id="5" name="Picture Placeholder 4" descr="iStock_000013674464XSmall-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3670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825" y="1009648"/>
            <a:ext cx="4092575" cy="1365252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1"/>
                </a:solidFill>
              </a:rPr>
              <a:t>“</a:t>
            </a:r>
            <a:r>
              <a:rPr lang="en-US" sz="4800" b="1" dirty="0" smtClean="0">
                <a:solidFill>
                  <a:srgbClr val="FF0000"/>
                </a:solidFill>
              </a:rPr>
              <a:t>He </a:t>
            </a:r>
            <a:r>
              <a:rPr lang="en-US" sz="4800" dirty="0" smtClean="0">
                <a:solidFill>
                  <a:srgbClr val="80B606"/>
                </a:solidFill>
              </a:rPr>
              <a:t>talks a lot every day!”</a:t>
            </a:r>
            <a:endParaRPr lang="en-US" sz="4800" dirty="0">
              <a:solidFill>
                <a:srgbClr val="80B60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660900" y="2280770"/>
            <a:ext cx="4254499" cy="439943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600" dirty="0" smtClean="0"/>
              <a:t>In this sentence, </a:t>
            </a:r>
            <a:r>
              <a:rPr lang="en-US" sz="4600" b="1" i="1" dirty="0" smtClean="0">
                <a:solidFill>
                  <a:srgbClr val="FF0000"/>
                </a:solidFill>
              </a:rPr>
              <a:t>he </a:t>
            </a:r>
            <a:r>
              <a:rPr lang="en-US" sz="4600" b="1" u="sng" dirty="0" smtClean="0"/>
              <a:t>replaces</a:t>
            </a:r>
            <a:r>
              <a:rPr lang="en-US" sz="4600" dirty="0" smtClean="0"/>
              <a:t> the noun. </a:t>
            </a:r>
          </a:p>
          <a:p>
            <a:endParaRPr lang="en-US" sz="4600" dirty="0" smtClean="0"/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He</a:t>
            </a:r>
            <a:r>
              <a:rPr lang="en-US" sz="3600" i="1" dirty="0" smtClean="0"/>
              <a:t> </a:t>
            </a:r>
            <a:r>
              <a:rPr lang="en-US" sz="3600" dirty="0" smtClean="0"/>
              <a:t>is a </a:t>
            </a:r>
            <a:r>
              <a:rPr lang="en-US" sz="3600" b="1" i="1" u="sng" dirty="0" smtClean="0"/>
              <a:t>pronoun</a:t>
            </a:r>
            <a:r>
              <a:rPr lang="en-US" sz="3600" dirty="0" smtClean="0"/>
              <a:t>.</a:t>
            </a:r>
          </a:p>
        </p:txBody>
      </p:sp>
      <p:pic>
        <p:nvPicPr>
          <p:cNvPr id="5" name="Picture Placeholder 4" descr="iStock_000013674464XSmall-1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" r="59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77729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/>
              <a:t>For example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4"/>
            <a:ext cx="3767328" cy="3629025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Michael</a:t>
            </a:r>
            <a:r>
              <a:rPr lang="en-US" sz="3200" dirty="0" smtClean="0"/>
              <a:t> is nice.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Claire </a:t>
            </a:r>
            <a:r>
              <a:rPr lang="en-US" sz="3200" dirty="0" smtClean="0"/>
              <a:t>is happy 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Bonnie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Jean</a:t>
            </a:r>
            <a:r>
              <a:rPr lang="en-US" sz="3200" dirty="0" smtClean="0"/>
              <a:t> are talking.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Me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Mike</a:t>
            </a:r>
            <a:r>
              <a:rPr lang="en-US" sz="3200" dirty="0" smtClean="0"/>
              <a:t> are eating.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62902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He</a:t>
            </a:r>
            <a:r>
              <a:rPr lang="en-US" sz="3200" dirty="0" smtClean="0"/>
              <a:t> is nice.</a:t>
            </a:r>
          </a:p>
          <a:p>
            <a:pPr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She</a:t>
            </a:r>
            <a:r>
              <a:rPr lang="en-US" sz="3200" dirty="0" smtClean="0"/>
              <a:t> is happy.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They</a:t>
            </a:r>
            <a:r>
              <a:rPr lang="en-US" sz="3200" dirty="0" smtClean="0"/>
              <a:t> are talking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We</a:t>
            </a:r>
            <a:r>
              <a:rPr lang="en-US" sz="3200" dirty="0" smtClean="0"/>
              <a:t> are eating.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599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what is a direct object pronoun?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4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Let’s look at </a:t>
            </a:r>
            <a:r>
              <a:rPr lang="en-US" sz="6000" dirty="0" smtClean="0"/>
              <a:t>a verb…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75" y="2770094"/>
            <a:ext cx="3908425" cy="32671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solidFill>
                  <a:srgbClr val="465466"/>
                </a:solidFill>
              </a:rPr>
              <a:t>Let’s choose the verb </a:t>
            </a:r>
            <a:r>
              <a:rPr lang="en-US" sz="6000" b="1" u="sng" dirty="0" smtClean="0">
                <a:solidFill>
                  <a:schemeClr val="accent1"/>
                </a:solidFill>
              </a:rPr>
              <a:t>to eat</a:t>
            </a:r>
            <a:r>
              <a:rPr lang="en-US" sz="4000" b="1" dirty="0" smtClean="0">
                <a:solidFill>
                  <a:schemeClr val="accent1"/>
                </a:solidFill>
              </a:rPr>
              <a:t>.</a:t>
            </a:r>
          </a:p>
          <a:p>
            <a:pPr marL="0" indent="0">
              <a:buNone/>
            </a:pPr>
            <a:endParaRPr lang="en-US" sz="6600" u="sng" dirty="0"/>
          </a:p>
        </p:txBody>
      </p:sp>
      <p:pic>
        <p:nvPicPr>
          <p:cNvPr id="4" name="Picture 3" descr="eat-more-sandwi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2895600"/>
            <a:ext cx="4636668" cy="31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23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95</TotalTime>
  <Words>799</Words>
  <Application>Microsoft Macintosh PowerPoint</Application>
  <PresentationFormat>On-screen Show (4:3)</PresentationFormat>
  <Paragraphs>176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Genesis</vt:lpstr>
      <vt:lpstr>Direct Object Pronouns in French</vt:lpstr>
      <vt:lpstr>What is a direct object pronoun?!?!</vt:lpstr>
      <vt:lpstr>Before we ask ourselves that…</vt:lpstr>
      <vt:lpstr>What is a pronoun?</vt:lpstr>
      <vt:lpstr>“John talks a lot every day!”</vt:lpstr>
      <vt:lpstr>“He talks a lot every day!”</vt:lpstr>
      <vt:lpstr>For example</vt:lpstr>
      <vt:lpstr>So what is a direct object pronoun? </vt:lpstr>
      <vt:lpstr>Let’s look at a verb…</vt:lpstr>
      <vt:lpstr>Let’s look at a sentence…</vt:lpstr>
      <vt:lpstr>Let’s look at a sentence…</vt:lpstr>
      <vt:lpstr>Let’s look at a sentence…</vt:lpstr>
      <vt:lpstr>For example:</vt:lpstr>
      <vt:lpstr>Direct Object Pronouns in English</vt:lpstr>
      <vt:lpstr>For example:</vt:lpstr>
      <vt:lpstr>What about in French???</vt:lpstr>
      <vt:lpstr>Let’s look at a verb…</vt:lpstr>
      <vt:lpstr>Let’s look at a sentence…</vt:lpstr>
      <vt:lpstr>Let’s look at a sentence…</vt:lpstr>
      <vt:lpstr>Let’s look at a sentence…</vt:lpstr>
      <vt:lpstr>What do you notice?</vt:lpstr>
      <vt:lpstr>What do you notice????</vt:lpstr>
      <vt:lpstr>The word order changes!</vt:lpstr>
      <vt:lpstr>Direct Object Pronouns in French</vt:lpstr>
      <vt:lpstr>WAIT!</vt:lpstr>
      <vt:lpstr>How do they work in French?</vt:lpstr>
      <vt:lpstr>How do they work in French?</vt:lpstr>
      <vt:lpstr>How do they work in French?</vt:lpstr>
      <vt:lpstr>How do they work in French?</vt:lpstr>
      <vt:lpstr>How do they work in French?</vt:lpstr>
      <vt:lpstr>How do they work in French?</vt:lpstr>
      <vt:lpstr>Vowel clashes!</vt:lpstr>
      <vt:lpstr>Let’s Practise:</vt:lpstr>
      <vt:lpstr>Practise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Object Pronouns in French</dc:title>
  <dc:creator>Aaron  Nolan</dc:creator>
  <cp:lastModifiedBy>Aaron  Nolan</cp:lastModifiedBy>
  <cp:revision>18</cp:revision>
  <dcterms:created xsi:type="dcterms:W3CDTF">2013-07-24T05:14:06Z</dcterms:created>
  <dcterms:modified xsi:type="dcterms:W3CDTF">2013-07-24T07:27:10Z</dcterms:modified>
</cp:coreProperties>
</file>